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6" r:id="rId1"/>
  </p:sldMasterIdLst>
  <p:notesMasterIdLst>
    <p:notesMasterId r:id="rId37"/>
  </p:notesMasterIdLst>
  <p:handoutMasterIdLst>
    <p:handoutMasterId r:id="rId38"/>
  </p:handoutMasterIdLst>
  <p:sldIdLst>
    <p:sldId id="375" r:id="rId2"/>
    <p:sldId id="262" r:id="rId3"/>
    <p:sldId id="395" r:id="rId4"/>
    <p:sldId id="369" r:id="rId5"/>
    <p:sldId id="401" r:id="rId6"/>
    <p:sldId id="397" r:id="rId7"/>
    <p:sldId id="403" r:id="rId8"/>
    <p:sldId id="373" r:id="rId9"/>
    <p:sldId id="287" r:id="rId10"/>
    <p:sldId id="390" r:id="rId11"/>
    <p:sldId id="318" r:id="rId12"/>
    <p:sldId id="335" r:id="rId13"/>
    <p:sldId id="301" r:id="rId14"/>
    <p:sldId id="368" r:id="rId15"/>
    <p:sldId id="370" r:id="rId16"/>
    <p:sldId id="340" r:id="rId17"/>
    <p:sldId id="344" r:id="rId18"/>
    <p:sldId id="354" r:id="rId19"/>
    <p:sldId id="393" r:id="rId20"/>
    <p:sldId id="399" r:id="rId21"/>
    <p:sldId id="376" r:id="rId22"/>
    <p:sldId id="402" r:id="rId23"/>
    <p:sldId id="305" r:id="rId24"/>
    <p:sldId id="374" r:id="rId25"/>
    <p:sldId id="358" r:id="rId26"/>
    <p:sldId id="359" r:id="rId27"/>
    <p:sldId id="378" r:id="rId28"/>
    <p:sldId id="379" r:id="rId29"/>
    <p:sldId id="380" r:id="rId30"/>
    <p:sldId id="360" r:id="rId31"/>
    <p:sldId id="361" r:id="rId32"/>
    <p:sldId id="362" r:id="rId33"/>
    <p:sldId id="363" r:id="rId34"/>
    <p:sldId id="382" r:id="rId35"/>
    <p:sldId id="383" r:id="rId36"/>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Tahoma" pitchFamily="34" charset="0"/>
        <a:ea typeface="+mn-ea"/>
        <a:cs typeface="Times New Roman" pitchFamily="18" charset="0"/>
      </a:defRPr>
    </a:lvl1pPr>
    <a:lvl2pPr marL="457200" algn="ctr" rtl="0" fontAlgn="base">
      <a:spcBef>
        <a:spcPct val="0"/>
      </a:spcBef>
      <a:spcAft>
        <a:spcPct val="0"/>
      </a:spcAft>
      <a:defRPr kern="1200">
        <a:solidFill>
          <a:schemeClr val="tx1"/>
        </a:solidFill>
        <a:latin typeface="Tahoma" pitchFamily="34" charset="0"/>
        <a:ea typeface="+mn-ea"/>
        <a:cs typeface="Times New Roman" pitchFamily="18" charset="0"/>
      </a:defRPr>
    </a:lvl2pPr>
    <a:lvl3pPr marL="914400" algn="ctr" rtl="0" fontAlgn="base">
      <a:spcBef>
        <a:spcPct val="0"/>
      </a:spcBef>
      <a:spcAft>
        <a:spcPct val="0"/>
      </a:spcAft>
      <a:defRPr kern="1200">
        <a:solidFill>
          <a:schemeClr val="tx1"/>
        </a:solidFill>
        <a:latin typeface="Tahoma" pitchFamily="34" charset="0"/>
        <a:ea typeface="+mn-ea"/>
        <a:cs typeface="Times New Roman" pitchFamily="18" charset="0"/>
      </a:defRPr>
    </a:lvl3pPr>
    <a:lvl4pPr marL="1371600" algn="ctr" rtl="0" fontAlgn="base">
      <a:spcBef>
        <a:spcPct val="0"/>
      </a:spcBef>
      <a:spcAft>
        <a:spcPct val="0"/>
      </a:spcAft>
      <a:defRPr kern="1200">
        <a:solidFill>
          <a:schemeClr val="tx1"/>
        </a:solidFill>
        <a:latin typeface="Tahoma" pitchFamily="34" charset="0"/>
        <a:ea typeface="+mn-ea"/>
        <a:cs typeface="Times New Roman" pitchFamily="18" charset="0"/>
      </a:defRPr>
    </a:lvl4pPr>
    <a:lvl5pPr marL="1828800" algn="ctr" rtl="0" fontAlgn="base">
      <a:spcBef>
        <a:spcPct val="0"/>
      </a:spcBef>
      <a:spcAft>
        <a:spcPct val="0"/>
      </a:spcAft>
      <a:defRPr kern="1200">
        <a:solidFill>
          <a:schemeClr val="tx1"/>
        </a:solidFill>
        <a:latin typeface="Tahoma" pitchFamily="34" charset="0"/>
        <a:ea typeface="+mn-ea"/>
        <a:cs typeface="Times New Roman" pitchFamily="18" charset="0"/>
      </a:defRPr>
    </a:lvl5pPr>
    <a:lvl6pPr marL="2286000" algn="l" defTabSz="914400" rtl="0" eaLnBrk="1" latinLnBrk="0" hangingPunct="1">
      <a:defRPr kern="1200">
        <a:solidFill>
          <a:schemeClr val="tx1"/>
        </a:solidFill>
        <a:latin typeface="Tahoma" pitchFamily="34" charset="0"/>
        <a:ea typeface="+mn-ea"/>
        <a:cs typeface="Times New Roman" pitchFamily="18" charset="0"/>
      </a:defRPr>
    </a:lvl6pPr>
    <a:lvl7pPr marL="2743200" algn="l" defTabSz="914400" rtl="0" eaLnBrk="1" latinLnBrk="0" hangingPunct="1">
      <a:defRPr kern="1200">
        <a:solidFill>
          <a:schemeClr val="tx1"/>
        </a:solidFill>
        <a:latin typeface="Tahoma" pitchFamily="34" charset="0"/>
        <a:ea typeface="+mn-ea"/>
        <a:cs typeface="Times New Roman" pitchFamily="18" charset="0"/>
      </a:defRPr>
    </a:lvl7pPr>
    <a:lvl8pPr marL="3200400" algn="l" defTabSz="914400" rtl="0" eaLnBrk="1" latinLnBrk="0" hangingPunct="1">
      <a:defRPr kern="1200">
        <a:solidFill>
          <a:schemeClr val="tx1"/>
        </a:solidFill>
        <a:latin typeface="Tahoma" pitchFamily="34" charset="0"/>
        <a:ea typeface="+mn-ea"/>
        <a:cs typeface="Times New Roman" pitchFamily="18" charset="0"/>
      </a:defRPr>
    </a:lvl8pPr>
    <a:lvl9pPr marL="3657600" algn="l" defTabSz="914400" rtl="0" eaLnBrk="1" latinLnBrk="0" hangingPunct="1">
      <a:defRPr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A8EEFE"/>
    <a:srgbClr val="96EAFE"/>
    <a:srgbClr val="7C5989"/>
    <a:srgbClr val="000066"/>
    <a:srgbClr val="333399"/>
    <a:srgbClr val="FFFFFF"/>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168" autoAdjust="0"/>
  </p:normalViewPr>
  <p:slideViewPr>
    <p:cSldViewPr>
      <p:cViewPr>
        <p:scale>
          <a:sx n="80" d="100"/>
          <a:sy n="80" d="100"/>
        </p:scale>
        <p:origin x="-118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ahoma" pitchFamily="-109" charset="0"/>
                <a:cs typeface="Times New Roman" pitchFamily="-109" charset="0"/>
              </a:defRPr>
            </a:lvl1pPr>
          </a:lstStyle>
          <a:p>
            <a:pPr>
              <a:defRPr/>
            </a:pPr>
            <a:endParaRPr lang="en-US" dirty="0"/>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pitchFamily="-109" charset="0"/>
                <a:cs typeface="Times New Roman" pitchFamily="-109" charset="0"/>
              </a:defRPr>
            </a:lvl1pPr>
          </a:lstStyle>
          <a:p>
            <a:pPr>
              <a:defRPr/>
            </a:pPr>
            <a:fld id="{4AE86BD9-4B46-4D49-B0B7-C559955D2624}" type="datetime1">
              <a:rPr lang="en-US"/>
              <a:pPr>
                <a:defRPr/>
              </a:pPr>
              <a:t>1/29/2019</a:t>
            </a:fld>
            <a:endParaRPr lang="en-US" dirty="0"/>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ahoma" pitchFamily="-109" charset="0"/>
                <a:cs typeface="Times New Roman" pitchFamily="-109" charset="0"/>
              </a:defRPr>
            </a:lvl1pPr>
          </a:lstStyle>
          <a:p>
            <a:pPr>
              <a:defRPr/>
            </a:pPr>
            <a:endParaRPr lang="en-US" dirty="0"/>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pitchFamily="-109" charset="0"/>
                <a:cs typeface="Times New Roman" pitchFamily="-109" charset="0"/>
              </a:defRPr>
            </a:lvl1pPr>
          </a:lstStyle>
          <a:p>
            <a:pPr>
              <a:defRPr/>
            </a:pPr>
            <a:fld id="{524243CD-8999-41BE-AD82-AAF33613EB7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09" charset="0"/>
                <a:cs typeface="Times New Roman" pitchFamily="-109" charset="0"/>
              </a:defRPr>
            </a:lvl1pPr>
          </a:lstStyle>
          <a:p>
            <a:pPr>
              <a:defRPr/>
            </a:pPr>
            <a:endParaRPr lang="en-US" dirty="0"/>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9" charset="0"/>
                <a:cs typeface="Times New Roman" pitchFamily="-109" charset="0"/>
              </a:defRPr>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09" charset="0"/>
                <a:cs typeface="Times New Roman" pitchFamily="-109" charset="0"/>
              </a:defRPr>
            </a:lvl1pPr>
          </a:lstStyle>
          <a:p>
            <a:pPr>
              <a:defRPr/>
            </a:pPr>
            <a:endParaRPr lang="en-US" dirty="0"/>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09" charset="0"/>
                <a:cs typeface="Times New Roman" pitchFamily="-109" charset="0"/>
              </a:defRPr>
            </a:lvl1pPr>
          </a:lstStyle>
          <a:p>
            <a:pPr>
              <a:defRPr/>
            </a:pPr>
            <a:fld id="{DDDCA8AE-E2AD-4955-8F4B-DD17D0E5AFA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845A0B1-3017-4A7B-8004-10B712B4DFD7}" type="slidenum">
              <a:rPr lang="en-US" smtClean="0">
                <a:latin typeface="Times New Roman" pitchFamily="18" charset="0"/>
                <a:cs typeface="Times New Roman" pitchFamily="18" charset="0"/>
              </a:rPr>
              <a:pPr/>
              <a:t>2</a:t>
            </a:fld>
            <a:endParaRPr lang="en-US" dirty="0" smtClean="0">
              <a:latin typeface="Times New Roman" pitchFamily="18" charset="0"/>
              <a:cs typeface="Times New Roman" pitchFamily="18" charset="0"/>
            </a:endParaRPr>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en-US" dirty="0" smtClean="0">
              <a:latin typeface="Times New Roman" pitchFamily="18"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18631BA-AB3A-43F5-86F9-51D50160C32B}" type="slidenum">
              <a:rPr lang="en-US" smtClean="0">
                <a:latin typeface="Times New Roman" pitchFamily="18" charset="0"/>
                <a:cs typeface="Times New Roman" pitchFamily="18" charset="0"/>
              </a:rPr>
              <a:pPr/>
              <a:t>32</a:t>
            </a:fld>
            <a:endParaRPr lang="en-US" dirty="0" smtClean="0">
              <a:latin typeface="Times New Roman" pitchFamily="18" charset="0"/>
              <a:cs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dirty="0" smtClean="0">
              <a:latin typeface="Times New Roman" pitchFamily="18"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smtClean="0"/>
              <a:t>LSPS-malaynaanthony</a:t>
            </a:r>
          </a:p>
          <a:p>
            <a:r>
              <a:rPr lang="en-US" smtClean="0"/>
              <a:t>purple58</a:t>
            </a:r>
          </a:p>
        </p:txBody>
      </p:sp>
      <p:sp>
        <p:nvSpPr>
          <p:cNvPr id="23556" name="Slide Number Placeholder 3"/>
          <p:cNvSpPr>
            <a:spLocks noGrp="1"/>
          </p:cNvSpPr>
          <p:nvPr>
            <p:ph type="sldNum" sz="quarter" idx="5"/>
          </p:nvPr>
        </p:nvSpPr>
        <p:spPr>
          <a:noFill/>
          <a:ln>
            <a:miter lim="800000"/>
            <a:headEnd/>
            <a:tailEnd/>
          </a:ln>
        </p:spPr>
        <p:txBody>
          <a:bodyPr/>
          <a:lstStyle/>
          <a:p>
            <a:fld id="{08A47515-A5BE-4C54-A5D0-A9AD66F076D5}"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E104C1F-DFDA-4CD4-A34F-64391E78F204}" type="slidenum">
              <a:rPr lang="en-US" smtClean="0">
                <a:latin typeface="Times New Roman" pitchFamily="18" charset="0"/>
                <a:cs typeface="Times New Roman" pitchFamily="18" charset="0"/>
              </a:rPr>
              <a:pPr/>
              <a:t>12</a:t>
            </a:fld>
            <a:endParaRPr lang="en-US" dirty="0" smtClean="0">
              <a:latin typeface="Times New Roman" pitchFamily="18" charset="0"/>
              <a:cs typeface="Times New Roman" pitchFamily="18" charset="0"/>
            </a:endParaRPr>
          </a:p>
        </p:txBody>
      </p:sp>
      <p:sp>
        <p:nvSpPr>
          <p:cNvPr id="57347" name="Rectangle 1026"/>
          <p:cNvSpPr>
            <a:spLocks noGrp="1" noRot="1" noChangeAspect="1" noChangeArrowheads="1" noTextEdit="1"/>
          </p:cNvSpPr>
          <p:nvPr>
            <p:ph type="sldImg"/>
          </p:nvPr>
        </p:nvSpPr>
        <p:spPr>
          <a:ln/>
        </p:spPr>
      </p:sp>
      <p:sp>
        <p:nvSpPr>
          <p:cNvPr id="57348" name="Rectangle 1027"/>
          <p:cNvSpPr>
            <a:spLocks noGrp="1" noChangeArrowheads="1"/>
          </p:cNvSpPr>
          <p:nvPr>
            <p:ph type="body" idx="1"/>
          </p:nvPr>
        </p:nvSpPr>
        <p:spPr>
          <a:noFill/>
          <a:ln/>
        </p:spPr>
        <p:txBody>
          <a:bodyPr/>
          <a:lstStyle/>
          <a:p>
            <a:pPr eaLnBrk="1" hangingPunct="1"/>
            <a:endParaRPr lang="en-US" dirty="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dirty="0" smtClean="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B9E28A03-482C-4523-AB92-77197E80994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2C75A295-CDF9-403B-8EAD-25EE9EBA77E0}"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36568D47-CFBA-40D7-9B17-E95ECDEE462C}"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F3DDE792-7FFC-4EC5-983B-12176F98476E}"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D2C4E6C1-5641-4B7E-A9EF-44B28B34178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A903EE14-9129-4F93-A33C-5288E72E6234}"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E2571FB9-9925-4CC7-97FC-77D0553C9CF3}"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92771C69-7726-4B88-A2B3-5861DF13BAE5}"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909D4614-1B97-4CFF-ABE3-E2802BC29466}"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C3B1652E-8930-49BA-AC94-ADE90F0B6478}"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3229E68D-52A4-4B66-A5FE-DC44C90B45ED}" type="slidenum">
              <a:rPr lang="en-US" smtClean="0"/>
              <a:pPr>
                <a:defRPr/>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FE764ECB-E5EA-4721-AE03-E3D750655DB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cmacomb.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akeshoreschools.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akeshoreschool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facweb.stvincent.edu/l2l/gweiers/english.JP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s.lsps.misd.net/public/home.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oo.gl/forms/etlJEZkg3f" TargetMode="External"/><Relationship Id="rId2" Type="http://schemas.openxmlformats.org/officeDocument/2006/relationships/hyperlink" Target="http://lakeshoreschools.org/" TargetMode="External"/><Relationship Id="rId1" Type="http://schemas.openxmlformats.org/officeDocument/2006/relationships/slideLayout" Target="../slideLayouts/slideLayout2.xml"/><Relationship Id="rId4" Type="http://schemas.openxmlformats.org/officeDocument/2006/relationships/hyperlink" Target="CTE%20ON%20CAMPUS%20Application.docx"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areercruisin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AP%20Form.docx" TargetMode="External"/><Relationship Id="rId2" Type="http://schemas.openxmlformats.org/officeDocument/2006/relationships/hyperlink" Target="http://lakeshoreschool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eaLnBrk="1" fontAlgn="auto" hangingPunct="1">
              <a:spcAft>
                <a:spcPts val="0"/>
              </a:spcAft>
              <a:defRPr/>
            </a:pPr>
            <a:r>
              <a:rPr sz="5000" dirty="0" smtClean="0">
                <a:solidFill>
                  <a:srgbClr val="C00000"/>
                </a:solidFill>
                <a:effectLst>
                  <a:outerShdw blurRad="38100" dist="38100" dir="2700000" algn="tl">
                    <a:srgbClr val="000000"/>
                  </a:outerShdw>
                </a:effectLst>
              </a:rPr>
              <a:t>Lake Shore High School</a:t>
            </a:r>
            <a:endParaRPr sz="5000" dirty="0">
              <a:solidFill>
                <a:srgbClr val="C00000"/>
              </a:solidFill>
            </a:endParaRPr>
          </a:p>
        </p:txBody>
      </p:sp>
      <p:sp>
        <p:nvSpPr>
          <p:cNvPr id="5122" name="Content Placeholder 1"/>
          <p:cNvSpPr>
            <a:spLocks noGrp="1"/>
          </p:cNvSpPr>
          <p:nvPr>
            <p:ph type="subTitle" idx="1"/>
          </p:nvPr>
        </p:nvSpPr>
        <p:spPr/>
        <p:txBody>
          <a:bodyPr>
            <a:normAutofit/>
          </a:bodyPr>
          <a:lstStyle/>
          <a:p>
            <a:pPr algn="ctr" eaLnBrk="1" hangingPunct="1">
              <a:buFont typeface="Wingdings 2" pitchFamily="18" charset="2"/>
              <a:buNone/>
            </a:pPr>
            <a:r>
              <a:rPr lang="en-US" sz="2800" b="1" dirty="0" smtClean="0">
                <a:solidFill>
                  <a:srgbClr val="C00000"/>
                </a:solidFill>
                <a:ea typeface="ＭＳ Ｐゴシック" pitchFamily="34" charset="-128"/>
              </a:rPr>
              <a:t>Junior Course Registration</a:t>
            </a:r>
          </a:p>
          <a:p>
            <a:pPr algn="ctr" eaLnBrk="1" hangingPunct="1"/>
            <a:endParaRPr lang="en-US"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FF0000"/>
                </a:solidFill>
                <a:effectLst>
                  <a:outerShdw blurRad="38100" dist="38100" dir="2700000" algn="tl">
                    <a:srgbClr val="000000"/>
                  </a:outerShdw>
                </a:effectLst>
              </a:rPr>
              <a:t>Early College of Macomb</a:t>
            </a:r>
            <a:endParaRPr lang="en-US"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ECM students participate in an integrated sequence of high school and college courses during grades 11-13 with no out-of-pocket cost to students and their families for books, fees, and tuition.  </a:t>
            </a:r>
          </a:p>
          <a:p>
            <a:r>
              <a:rPr lang="en-US" b="1" dirty="0" smtClean="0">
                <a:solidFill>
                  <a:srgbClr val="FF0000"/>
                </a:solidFill>
              </a:rPr>
              <a:t>Students will graduate with their high school diplomas and have a opportunity to earn up to 62 credits towards a Associate’s Degree or Technical Certificate.</a:t>
            </a:r>
          </a:p>
          <a:p>
            <a:r>
              <a:rPr lang="en-US" b="1" dirty="0" smtClean="0">
                <a:solidFill>
                  <a:srgbClr val="FF0000"/>
                </a:solidFill>
              </a:rPr>
              <a:t>Interested students will need to fill out an application and meet with their counselor.</a:t>
            </a:r>
          </a:p>
          <a:p>
            <a:r>
              <a:rPr lang="en-US" b="1" dirty="0" smtClean="0">
                <a:solidFill>
                  <a:srgbClr val="FF0000"/>
                </a:solidFill>
              </a:rPr>
              <a:t>Students currently attend ECM Program. If you would like to speak to them, please let your counselor know.   </a:t>
            </a:r>
          </a:p>
          <a:p>
            <a:r>
              <a:rPr lang="en-US" b="1" dirty="0" smtClean="0">
                <a:solidFill>
                  <a:srgbClr val="FF0000"/>
                </a:solidFill>
                <a:hlinkClick r:id="rId2"/>
              </a:rPr>
              <a:t>www.ecmacomb.org</a:t>
            </a:r>
            <a:endParaRPr lang="en-US" b="1" dirty="0" smtClean="0">
              <a:solidFill>
                <a:srgbClr val="FF0000"/>
              </a:solidFill>
            </a:endParaRPr>
          </a:p>
          <a:p>
            <a:endParaRPr lang="en-US" b="1" dirty="0" smtClean="0">
              <a:solidFill>
                <a:srgbClr val="FF0000"/>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outerShdw>
                </a:effectLst>
              </a:rPr>
              <a:t>Classes that require applications</a:t>
            </a:r>
          </a:p>
        </p:txBody>
      </p:sp>
      <p:sp>
        <p:nvSpPr>
          <p:cNvPr id="11267" name="Rectangle 3"/>
          <p:cNvSpPr>
            <a:spLocks noGrp="1" noChangeArrowheads="1"/>
          </p:cNvSpPr>
          <p:nvPr>
            <p:ph idx="1"/>
          </p:nvPr>
        </p:nvSpPr>
        <p:spPr/>
        <p:txBody>
          <a:bodyPr>
            <a:normAutofit lnSpcReduction="10000"/>
          </a:bodyPr>
          <a:lstStyle/>
          <a:p>
            <a:pPr>
              <a:spcBef>
                <a:spcPct val="0"/>
              </a:spcBef>
              <a:buClr>
                <a:srgbClr val="C00000"/>
              </a:buClr>
            </a:pPr>
            <a:r>
              <a:rPr lang="en-US" b="1" dirty="0" smtClean="0">
                <a:solidFill>
                  <a:srgbClr val="FF0000"/>
                </a:solidFill>
                <a:ea typeface="ＭＳ Ｐゴシック" pitchFamily="34" charset="-128"/>
              </a:rPr>
              <a:t>AP</a:t>
            </a:r>
          </a:p>
          <a:p>
            <a:pPr eaLnBrk="1" hangingPunct="1">
              <a:spcBef>
                <a:spcPct val="0"/>
              </a:spcBef>
              <a:buClr>
                <a:srgbClr val="C00000"/>
              </a:buClr>
            </a:pPr>
            <a:r>
              <a:rPr lang="en-US" b="1" dirty="0" smtClean="0">
                <a:solidFill>
                  <a:srgbClr val="FF0000"/>
                </a:solidFill>
                <a:ea typeface="ＭＳ Ｐゴシック" pitchFamily="34" charset="-128"/>
              </a:rPr>
              <a:t>CTE (On and Off Campus)</a:t>
            </a:r>
          </a:p>
          <a:p>
            <a:pPr eaLnBrk="1" hangingPunct="1">
              <a:spcBef>
                <a:spcPct val="0"/>
              </a:spcBef>
              <a:buClr>
                <a:srgbClr val="C00000"/>
              </a:buClr>
            </a:pPr>
            <a:r>
              <a:rPr lang="en-US" b="1" dirty="0" smtClean="0">
                <a:solidFill>
                  <a:srgbClr val="FF0000"/>
                </a:solidFill>
                <a:ea typeface="ＭＳ Ｐゴシック" pitchFamily="34" charset="-128"/>
              </a:rPr>
              <a:t>Yearbook</a:t>
            </a:r>
          </a:p>
          <a:p>
            <a:pPr eaLnBrk="1" hangingPunct="1">
              <a:spcBef>
                <a:spcPct val="0"/>
              </a:spcBef>
              <a:buClr>
                <a:srgbClr val="C00000"/>
              </a:buClr>
            </a:pPr>
            <a:r>
              <a:rPr lang="en-US" b="1" u="sng" dirty="0" smtClean="0">
                <a:solidFill>
                  <a:srgbClr val="FF0000"/>
                </a:solidFill>
                <a:ea typeface="ＭＳ Ｐゴシック" pitchFamily="34" charset="-128"/>
              </a:rPr>
              <a:t>How to get the Forms</a:t>
            </a:r>
            <a:r>
              <a:rPr lang="en-US" b="1" dirty="0" smtClean="0">
                <a:solidFill>
                  <a:srgbClr val="FF0000"/>
                </a:solidFill>
                <a:ea typeface="ＭＳ Ｐゴシック" pitchFamily="34" charset="-128"/>
              </a:rPr>
              <a:t>:</a:t>
            </a: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Go to: </a:t>
            </a:r>
            <a:r>
              <a:rPr lang="en-US" sz="2600" b="1" dirty="0" smtClean="0">
                <a:solidFill>
                  <a:srgbClr val="FF0000"/>
                </a:solidFill>
                <a:ea typeface="ＭＳ Ｐゴシック" pitchFamily="34" charset="-128"/>
                <a:hlinkClick r:id="rId3"/>
              </a:rPr>
              <a:t>http://lakeshoreschools.org/</a:t>
            </a:r>
            <a:endParaRPr lang="en-US" sz="2600" b="1" dirty="0" smtClean="0">
              <a:solidFill>
                <a:srgbClr val="FF0000"/>
              </a:solidFill>
              <a:ea typeface="ＭＳ Ｐゴシック" pitchFamily="34" charset="-128"/>
            </a:endParaRP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Click on “Lake Shore High School”</a:t>
            </a: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Click on “Course Selection”</a:t>
            </a: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Scroll to “Junior Grade Information”</a:t>
            </a: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Click on the form(s) you need and print them</a:t>
            </a: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Complete the Form(s)!</a:t>
            </a:r>
            <a:endParaRPr lang="en-US" sz="2600" b="1" u="sng" dirty="0" smtClean="0">
              <a:solidFill>
                <a:srgbClr val="FF0000"/>
              </a:solidFill>
              <a:ea typeface="ＭＳ Ｐゴシック" pitchFamily="34" charset="-128"/>
            </a:endParaRP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Bring the completed Form(s) with you when you register!</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eaLnBrk="1" fontAlgn="auto" hangingPunct="1">
              <a:spcAft>
                <a:spcPts val="0"/>
              </a:spcAft>
              <a:defRPr/>
            </a:pPr>
            <a:r>
              <a:rPr sz="4800" dirty="0" smtClean="0">
                <a:solidFill>
                  <a:srgbClr val="FF0000"/>
                </a:solidFill>
                <a:effectLst>
                  <a:outerShdw blurRad="38100" dist="38100" dir="2700000" algn="tl">
                    <a:srgbClr val="000000"/>
                  </a:outerShdw>
                </a:effectLst>
              </a:rPr>
              <a:t>Course Book</a:t>
            </a:r>
          </a:p>
        </p:txBody>
      </p:sp>
      <p:sp>
        <p:nvSpPr>
          <p:cNvPr id="12291" name="Rectangle 3"/>
          <p:cNvSpPr>
            <a:spLocks noGrp="1" noChangeArrowheads="1"/>
          </p:cNvSpPr>
          <p:nvPr>
            <p:ph idx="1"/>
          </p:nvPr>
        </p:nvSpPr>
        <p:spPr/>
        <p:txBody>
          <a:bodyPr/>
          <a:lstStyle/>
          <a:p>
            <a:pPr eaLnBrk="1" hangingPunct="1">
              <a:buClr>
                <a:srgbClr val="C00000"/>
              </a:buClr>
            </a:pPr>
            <a:r>
              <a:rPr lang="en-US" dirty="0" smtClean="0">
                <a:solidFill>
                  <a:srgbClr val="FF0000"/>
                </a:solidFill>
                <a:ea typeface="ＭＳ Ｐゴシック" pitchFamily="34" charset="-128"/>
              </a:rPr>
              <a:t>Log onto: </a:t>
            </a:r>
            <a:r>
              <a:rPr lang="en-US" dirty="0" smtClean="0">
                <a:solidFill>
                  <a:srgbClr val="FF0000"/>
                </a:solidFill>
                <a:ea typeface="ＭＳ Ｐゴシック" pitchFamily="34" charset="-128"/>
                <a:hlinkClick r:id="rId3"/>
              </a:rPr>
              <a:t>http://lakeshoreschools.org/</a:t>
            </a:r>
            <a:endParaRPr lang="en-US" dirty="0" smtClean="0">
              <a:solidFill>
                <a:srgbClr val="FF0000"/>
              </a:solidFill>
              <a:ea typeface="ＭＳ Ｐゴシック" pitchFamily="34" charset="-128"/>
            </a:endParaRPr>
          </a:p>
          <a:p>
            <a:pPr eaLnBrk="1" hangingPunct="1">
              <a:buClr>
                <a:srgbClr val="C00000"/>
              </a:buClr>
            </a:pPr>
            <a:r>
              <a:rPr lang="en-US" dirty="0" smtClean="0">
                <a:solidFill>
                  <a:srgbClr val="FF0000"/>
                </a:solidFill>
                <a:ea typeface="ＭＳ Ｐゴシック" pitchFamily="34" charset="-128"/>
              </a:rPr>
              <a:t>Click on “Lake Shore High School”</a:t>
            </a:r>
          </a:p>
          <a:p>
            <a:pPr eaLnBrk="1" hangingPunct="1">
              <a:buClr>
                <a:srgbClr val="C00000"/>
              </a:buClr>
            </a:pPr>
            <a:r>
              <a:rPr lang="en-US" dirty="0" smtClean="0">
                <a:solidFill>
                  <a:srgbClr val="FF0000"/>
                </a:solidFill>
                <a:ea typeface="ＭＳ Ｐゴシック" pitchFamily="34" charset="-128"/>
              </a:rPr>
              <a:t>Click on “Course Selection”</a:t>
            </a:r>
          </a:p>
          <a:p>
            <a:pPr eaLnBrk="1" hangingPunct="1">
              <a:buClr>
                <a:srgbClr val="C00000"/>
              </a:buClr>
            </a:pPr>
            <a:r>
              <a:rPr lang="en-US" sz="2400" dirty="0" smtClean="0">
                <a:solidFill>
                  <a:srgbClr val="FF0000"/>
                </a:solidFill>
                <a:ea typeface="ＭＳ Ｐゴシック" pitchFamily="34" charset="-128"/>
              </a:rPr>
              <a:t>Click on “Course Offerings Guide</a:t>
            </a:r>
            <a:r>
              <a:rPr lang="en-US" dirty="0" smtClean="0">
                <a:solidFill>
                  <a:srgbClr val="FF0000"/>
                </a:solidFill>
                <a:ea typeface="ＭＳ Ｐゴシック" pitchFamily="34" charset="-128"/>
              </a:rPr>
              <a:t>”</a:t>
            </a:r>
          </a:p>
          <a:p>
            <a:pPr algn="ctr" eaLnBrk="1" hangingPunct="1">
              <a:buClr>
                <a:srgbClr val="C00000"/>
              </a:buClr>
              <a:buNone/>
            </a:pPr>
            <a:endParaRPr lang="en-US" sz="7200" dirty="0" smtClean="0">
              <a:solidFill>
                <a:srgbClr val="C00000"/>
              </a:solidFill>
              <a:ea typeface="ＭＳ Ｐゴシック" pitchFamily="34" charset="-128"/>
            </a:endParaRPr>
          </a:p>
        </p:txBody>
      </p:sp>
      <p:sp>
        <p:nvSpPr>
          <p:cNvPr id="12292" name="WordArt 5"/>
          <p:cNvSpPr>
            <a:spLocks noChangeArrowheads="1" noChangeShapeType="1" noTextEdit="1"/>
          </p:cNvSpPr>
          <p:nvPr/>
        </p:nvSpPr>
        <p:spPr bwMode="auto">
          <a:xfrm>
            <a:off x="609600" y="4191000"/>
            <a:ext cx="7391400" cy="1439863"/>
          </a:xfrm>
          <a:prstGeom prst="rect">
            <a:avLst/>
          </a:prstGeom>
        </p:spPr>
        <p:txBody>
          <a:bodyPr wrap="none" fromWordArt="1">
            <a:prstTxWarp prst="textSlantUp">
              <a:avLst>
                <a:gd name="adj" fmla="val 55556"/>
              </a:avLst>
            </a:prstTxWarp>
          </a:bodyPr>
          <a:lstStyle/>
          <a:p>
            <a:endParaRPr lang="en-US" kern="10" dirty="0">
              <a:ln w="9525">
                <a:solidFill>
                  <a:schemeClr val="hlink"/>
                </a:solidFill>
                <a:round/>
                <a:headEnd/>
                <a:tailEnd/>
              </a:ln>
              <a:solidFill>
                <a:srgbClr val="000000"/>
              </a:solidFill>
              <a:latin typeface="Arial Black"/>
            </a:endParaRPr>
          </a:p>
        </p:txBody>
      </p:sp>
      <p:pic>
        <p:nvPicPr>
          <p:cNvPr id="12293" name="Picture 8" descr="See full size image">
            <a:hlinkClick r:id="rId4"/>
          </p:cNvPr>
          <p:cNvPicPr>
            <a:picLocks noChangeAspect="1" noChangeArrowheads="1"/>
          </p:cNvPicPr>
          <p:nvPr/>
        </p:nvPicPr>
        <p:blipFill>
          <a:blip r:embed="rId5" cstate="print"/>
          <a:srcRect/>
          <a:stretch>
            <a:fillRect/>
          </a:stretch>
        </p:blipFill>
        <p:spPr bwMode="auto">
          <a:xfrm>
            <a:off x="6172200" y="3962400"/>
            <a:ext cx="2133600" cy="19399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20040"/>
            <a:ext cx="7239000" cy="1356360"/>
          </a:xfrm>
        </p:spPr>
        <p:txBody>
          <a:bodyPr>
            <a:noAutofit/>
          </a:bodyPr>
          <a:lstStyle/>
          <a:p>
            <a:pPr algn="ctr" eaLnBrk="1" fontAlgn="auto" hangingPunct="1">
              <a:spcAft>
                <a:spcPts val="0"/>
              </a:spcAft>
              <a:defRPr/>
            </a:pP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FF0000"/>
                </a:solidFill>
                <a:effectLst>
                  <a:outerShdw blurRad="38100" dist="38100" dir="2700000" algn="tl">
                    <a:srgbClr val="000000"/>
                  </a:outerShdw>
                </a:effectLst>
              </a:rPr>
              <a:t>How Do You Fill Out</a:t>
            </a:r>
            <a:r>
              <a:rPr lang="en-US" sz="4000" dirty="0" smtClean="0">
                <a:solidFill>
                  <a:srgbClr val="FF0000"/>
                </a:solidFill>
                <a:effectLst>
                  <a:outerShdw blurRad="38100" dist="38100" dir="2700000" algn="tl">
                    <a:srgbClr val="000000"/>
                  </a:outerShdw>
                </a:effectLst>
              </a:rPr>
              <a:t> </a:t>
            </a:r>
            <a:r>
              <a:rPr sz="4000" dirty="0" smtClean="0">
                <a:solidFill>
                  <a:srgbClr val="FF0000"/>
                </a:solidFill>
                <a:effectLst>
                  <a:outerShdw blurRad="38100" dist="38100" dir="2700000" algn="tl">
                    <a:srgbClr val="000000"/>
                  </a:outerShdw>
                </a:effectLst>
              </a:rPr>
              <a:t>Your </a:t>
            </a:r>
            <a:r>
              <a:rPr lang="en-US" sz="4000" dirty="0" smtClean="0">
                <a:solidFill>
                  <a:srgbClr val="FF0000"/>
                </a:solidFill>
                <a:effectLst>
                  <a:outerShdw blurRad="38100" dist="38100" dir="2700000" algn="tl">
                    <a:srgbClr val="000000"/>
                  </a:outerShdw>
                </a:effectLst>
              </a:rPr>
              <a:t> </a:t>
            </a:r>
            <a:r>
              <a:rPr sz="4000" dirty="0" smtClean="0">
                <a:solidFill>
                  <a:srgbClr val="FF0000"/>
                </a:solidFill>
                <a:effectLst>
                  <a:outerShdw blurRad="38100" dist="38100" dir="2700000" algn="tl">
                    <a:srgbClr val="000000"/>
                  </a:outerShdw>
                </a:effectLst>
              </a:rPr>
              <a:t>Registration Form?</a:t>
            </a:r>
          </a:p>
        </p:txBody>
      </p:sp>
      <p:sp>
        <p:nvSpPr>
          <p:cNvPr id="13314" name="Rectangle 3"/>
          <p:cNvSpPr>
            <a:spLocks noGrp="1" noChangeArrowheads="1"/>
          </p:cNvSpPr>
          <p:nvPr>
            <p:ph idx="1"/>
          </p:nvPr>
        </p:nvSpPr>
        <p:spPr>
          <a:xfrm>
            <a:off x="457200" y="1752600"/>
            <a:ext cx="7239000" cy="4703136"/>
          </a:xfrm>
        </p:spPr>
        <p:txBody>
          <a:bodyPr>
            <a:normAutofit/>
          </a:bodyPr>
          <a:lstStyle/>
          <a:p>
            <a:pPr eaLnBrk="1" hangingPunct="1">
              <a:buClr>
                <a:srgbClr val="C00000"/>
              </a:buClr>
            </a:pPr>
            <a:r>
              <a:rPr lang="en-US" b="1" dirty="0" smtClean="0">
                <a:solidFill>
                  <a:srgbClr val="FF0000"/>
                </a:solidFill>
                <a:ea typeface="ＭＳ Ｐゴシック" pitchFamily="34" charset="-128"/>
              </a:rPr>
              <a:t>Classes Taken – Use as a Checklist</a:t>
            </a:r>
          </a:p>
          <a:p>
            <a:pPr lvl="1" eaLnBrk="1" hangingPunct="1">
              <a:buClr>
                <a:srgbClr val="C00000"/>
              </a:buClr>
            </a:pPr>
            <a:r>
              <a:rPr lang="en-US" sz="2000" b="1" dirty="0" smtClean="0">
                <a:solidFill>
                  <a:srgbClr val="FF0000"/>
                </a:solidFill>
                <a:ea typeface="ＭＳ Ｐゴシック" pitchFamily="34" charset="-128"/>
              </a:rPr>
              <a:t>Not going to see classes with the same name</a:t>
            </a:r>
          </a:p>
          <a:p>
            <a:pPr lvl="1" eaLnBrk="1" hangingPunct="1">
              <a:buClr>
                <a:srgbClr val="C00000"/>
              </a:buClr>
            </a:pPr>
            <a:r>
              <a:rPr lang="en-US" sz="2000" b="1" dirty="0" smtClean="0">
                <a:solidFill>
                  <a:srgbClr val="FF0000"/>
                </a:solidFill>
                <a:ea typeface="ＭＳ Ｐゴシック" pitchFamily="34" charset="-128"/>
              </a:rPr>
              <a:t>For example – Biology, Chemistry, Symphonic Band</a:t>
            </a:r>
          </a:p>
          <a:p>
            <a:pPr eaLnBrk="1" hangingPunct="1">
              <a:buClr>
                <a:srgbClr val="C00000"/>
              </a:buClr>
            </a:pPr>
            <a:r>
              <a:rPr lang="en-US" b="1" dirty="0" smtClean="0">
                <a:solidFill>
                  <a:srgbClr val="FF0000"/>
                </a:solidFill>
                <a:ea typeface="ＭＳ Ｐゴシック" pitchFamily="34" charset="-128"/>
              </a:rPr>
              <a:t>General Directions</a:t>
            </a:r>
          </a:p>
          <a:p>
            <a:pPr eaLnBrk="1" hangingPunct="1">
              <a:buClr>
                <a:srgbClr val="C00000"/>
              </a:buClr>
            </a:pPr>
            <a:r>
              <a:rPr lang="en-US" b="1" dirty="0" smtClean="0">
                <a:solidFill>
                  <a:srgbClr val="FF0000"/>
                </a:solidFill>
                <a:ea typeface="ＭＳ Ｐゴシック" pitchFamily="34" charset="-128"/>
              </a:rPr>
              <a:t>Next Year</a:t>
            </a:r>
            <a:r>
              <a:rPr lang="en-US" b="1" dirty="0" smtClean="0">
                <a:solidFill>
                  <a:srgbClr val="FF0000"/>
                </a:solidFill>
                <a:latin typeface="Times New Roman" pitchFamily="18" charset="0"/>
                <a:ea typeface="ＭＳ Ｐゴシック" pitchFamily="34" charset="-128"/>
              </a:rPr>
              <a:t>’</a:t>
            </a:r>
            <a:r>
              <a:rPr lang="en-US" b="1" dirty="0" smtClean="0">
                <a:solidFill>
                  <a:srgbClr val="FF0000"/>
                </a:solidFill>
                <a:ea typeface="ＭＳ Ｐゴシック" pitchFamily="34" charset="-128"/>
              </a:rPr>
              <a:t>s Courses</a:t>
            </a:r>
          </a:p>
          <a:p>
            <a:pPr eaLnBrk="1" hangingPunct="1">
              <a:buClr>
                <a:srgbClr val="C00000"/>
              </a:buClr>
            </a:pPr>
            <a:r>
              <a:rPr lang="en-US" b="1" dirty="0" smtClean="0">
                <a:solidFill>
                  <a:srgbClr val="FF0000"/>
                </a:solidFill>
                <a:ea typeface="ＭＳ Ｐゴシック" pitchFamily="34" charset="-128"/>
              </a:rPr>
              <a:t>CTE Courses</a:t>
            </a:r>
          </a:p>
          <a:p>
            <a:pPr eaLnBrk="1" hangingPunct="1">
              <a:buClr>
                <a:srgbClr val="C00000"/>
              </a:buClr>
            </a:pPr>
            <a:r>
              <a:rPr lang="en-US" b="1" dirty="0" smtClean="0">
                <a:solidFill>
                  <a:srgbClr val="FF0000"/>
                </a:solidFill>
                <a:ea typeface="ＭＳ Ｐゴシック" pitchFamily="34" charset="-128"/>
              </a:rPr>
              <a:t>AP Courses</a:t>
            </a:r>
          </a:p>
          <a:p>
            <a:pPr eaLnBrk="1" hangingPunct="1">
              <a:buClr>
                <a:srgbClr val="C00000"/>
              </a:buClr>
            </a:pPr>
            <a:r>
              <a:rPr lang="en-US" b="1" dirty="0" smtClean="0">
                <a:solidFill>
                  <a:srgbClr val="FF0000"/>
                </a:solidFill>
                <a:ea typeface="ＭＳ Ｐゴシック" pitchFamily="34" charset="-128"/>
              </a:rPr>
              <a:t>General Alternate Courses</a:t>
            </a:r>
          </a:p>
          <a:p>
            <a:pPr eaLnBrk="1" hangingPunct="1">
              <a:buClr>
                <a:srgbClr val="C00000"/>
              </a:buClr>
            </a:pPr>
            <a:r>
              <a:rPr lang="en-US" b="1" dirty="0" smtClean="0">
                <a:solidFill>
                  <a:srgbClr val="FF0000"/>
                </a:solidFill>
                <a:ea typeface="ＭＳ Ｐゴシック" pitchFamily="34" charset="-128"/>
              </a:rPr>
              <a:t>Backside of Sheet – All Courses</a:t>
            </a:r>
          </a:p>
          <a:p>
            <a:pPr eaLnBrk="1" hangingPunct="1">
              <a:buClr>
                <a:srgbClr val="C00000"/>
              </a:buClr>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70560"/>
          </a:xfrm>
        </p:spPr>
        <p:txBody>
          <a:bodyPr/>
          <a:lstStyle/>
          <a:p>
            <a:pPr algn="ctr" eaLnBrk="1" fontAlgn="auto" hangingPunct="1">
              <a:spcAft>
                <a:spcPts val="0"/>
              </a:spcAft>
              <a:defRPr/>
            </a:pPr>
            <a:r>
              <a:rPr lang="en-US" dirty="0" smtClean="0">
                <a:solidFill>
                  <a:srgbClr val="FF0000"/>
                </a:solidFill>
              </a:rPr>
              <a:t>Junior</a:t>
            </a:r>
            <a:r>
              <a:rPr dirty="0" smtClean="0">
                <a:solidFill>
                  <a:srgbClr val="FF0000"/>
                </a:solidFill>
              </a:rPr>
              <a:t> Scheduling Form</a:t>
            </a:r>
            <a:endParaRPr dirty="0">
              <a:solidFill>
                <a:srgbClr val="FF0000"/>
              </a:solidFill>
            </a:endParaRPr>
          </a:p>
        </p:txBody>
      </p:sp>
      <p:sp>
        <p:nvSpPr>
          <p:cNvPr id="14338" name="Content Placeholder 1"/>
          <p:cNvSpPr>
            <a:spLocks noGrp="1"/>
          </p:cNvSpPr>
          <p:nvPr>
            <p:ph idx="1"/>
          </p:nvPr>
        </p:nvSpPr>
        <p:spPr>
          <a:xfrm>
            <a:off x="457200" y="990600"/>
            <a:ext cx="7239000" cy="5465136"/>
          </a:xfrm>
        </p:spPr>
        <p:txBody>
          <a:bodyPr/>
          <a:lstStyle/>
          <a:p>
            <a:pPr eaLnBrk="1" hangingPunct="1">
              <a:buClr>
                <a:srgbClr val="C00000"/>
              </a:buClr>
            </a:pPr>
            <a:r>
              <a:rPr lang="en-US" sz="2800" dirty="0" smtClean="0">
                <a:solidFill>
                  <a:srgbClr val="FF0000"/>
                </a:solidFill>
              </a:rPr>
              <a:t>These are your graduation requirements</a:t>
            </a:r>
          </a:p>
          <a:p>
            <a:pPr eaLnBrk="1" hangingPunct="1">
              <a:buClr>
                <a:srgbClr val="C00000"/>
              </a:buClr>
            </a:pPr>
            <a:r>
              <a:rPr lang="en-US" sz="2800" dirty="0" smtClean="0">
                <a:solidFill>
                  <a:srgbClr val="FF0000"/>
                </a:solidFill>
              </a:rPr>
              <a:t>On your scheduling form, check off which classes you have SUCCESSFULLY completed.</a:t>
            </a:r>
          </a:p>
          <a:p>
            <a:pPr eaLnBrk="1" hangingPunct="1">
              <a:buClr>
                <a:srgbClr val="C00000"/>
              </a:buClr>
            </a:pPr>
            <a:r>
              <a:rPr lang="en-US" sz="2800" dirty="0" smtClean="0">
                <a:solidFill>
                  <a:srgbClr val="FF0000"/>
                </a:solidFill>
              </a:rPr>
              <a:t>By checking classes off, this will help you determine what electives you can take for the following year.</a:t>
            </a:r>
          </a:p>
        </p:txBody>
      </p:sp>
      <p:pic>
        <p:nvPicPr>
          <p:cNvPr id="1026" name="Picture 2"/>
          <p:cNvPicPr>
            <a:picLocks noChangeAspect="1" noChangeArrowheads="1"/>
          </p:cNvPicPr>
          <p:nvPr/>
        </p:nvPicPr>
        <p:blipFill>
          <a:blip r:embed="rId2" cstate="print"/>
          <a:srcRect/>
          <a:stretch>
            <a:fillRect/>
          </a:stretch>
        </p:blipFill>
        <p:spPr bwMode="auto">
          <a:xfrm>
            <a:off x="3810000" y="3733800"/>
            <a:ext cx="5060313" cy="2971799"/>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sz="5000" dirty="0" smtClean="0">
                <a:solidFill>
                  <a:srgbClr val="FF0000"/>
                </a:solidFill>
              </a:rPr>
              <a:t>Getting Started…</a:t>
            </a:r>
            <a:endParaRPr sz="5000" dirty="0">
              <a:solidFill>
                <a:srgbClr val="FF0000"/>
              </a:solidFill>
            </a:endParaRPr>
          </a:p>
        </p:txBody>
      </p:sp>
      <p:sp>
        <p:nvSpPr>
          <p:cNvPr id="15362" name="Content Placeholder 1"/>
          <p:cNvSpPr>
            <a:spLocks noGrp="1"/>
          </p:cNvSpPr>
          <p:nvPr>
            <p:ph idx="1"/>
          </p:nvPr>
        </p:nvSpPr>
        <p:spPr/>
        <p:txBody>
          <a:bodyPr>
            <a:normAutofit/>
          </a:bodyPr>
          <a:lstStyle/>
          <a:p>
            <a:pPr eaLnBrk="1" hangingPunct="1">
              <a:buClr>
                <a:srgbClr val="C00000"/>
              </a:buClr>
            </a:pPr>
            <a:r>
              <a:rPr lang="en-US" sz="3000" b="1" dirty="0" smtClean="0">
                <a:solidFill>
                  <a:srgbClr val="FF0000"/>
                </a:solidFill>
              </a:rPr>
              <a:t>- Log into Powerschool</a:t>
            </a:r>
            <a:br>
              <a:rPr lang="en-US" sz="3000" b="1" dirty="0" smtClean="0">
                <a:solidFill>
                  <a:srgbClr val="FF0000"/>
                </a:solidFill>
              </a:rPr>
            </a:br>
            <a:r>
              <a:rPr lang="en-US" sz="3000" b="1" dirty="0" smtClean="0">
                <a:solidFill>
                  <a:srgbClr val="FF0000"/>
                </a:solidFill>
                <a:hlinkClick r:id="rId2"/>
              </a:rPr>
              <a:t>https://ps.lsps.misd.net/public/home.html</a:t>
            </a:r>
            <a:r>
              <a:rPr lang="en-US" sz="3000" b="1" dirty="0" smtClean="0">
                <a:solidFill>
                  <a:srgbClr val="FF0000"/>
                </a:solidFill>
              </a:rPr>
              <a:t/>
            </a:r>
            <a:br>
              <a:rPr lang="en-US" sz="3000" b="1" dirty="0" smtClean="0">
                <a:solidFill>
                  <a:srgbClr val="FF0000"/>
                </a:solidFill>
              </a:rPr>
            </a:br>
            <a:endParaRPr lang="en-US" sz="3000" b="1" dirty="0" smtClean="0">
              <a:solidFill>
                <a:srgbClr val="FF0000"/>
              </a:solidFill>
            </a:endParaRPr>
          </a:p>
          <a:p>
            <a:pPr eaLnBrk="1" hangingPunct="1">
              <a:buClr>
                <a:srgbClr val="C00000"/>
              </a:buClr>
            </a:pPr>
            <a:r>
              <a:rPr lang="en-US" sz="3000" b="1" dirty="0" smtClean="0">
                <a:solidFill>
                  <a:srgbClr val="FF0000"/>
                </a:solidFill>
              </a:rPr>
              <a:t>- Your Username and Password is on the top of your scheduling form. </a:t>
            </a:r>
            <a:br>
              <a:rPr lang="en-US" sz="3000" b="1" dirty="0" smtClean="0">
                <a:solidFill>
                  <a:srgbClr val="FF0000"/>
                </a:solidFill>
              </a:rPr>
            </a:br>
            <a:endParaRPr lang="en-US" sz="3000" b="1" dirty="0" smtClean="0">
              <a:solidFill>
                <a:srgbClr val="FF0000"/>
              </a:solidFill>
            </a:endParaRPr>
          </a:p>
          <a:p>
            <a:pPr eaLnBrk="1" hangingPunct="1">
              <a:buClr>
                <a:srgbClr val="C00000"/>
              </a:buClr>
            </a:pPr>
            <a:r>
              <a:rPr lang="en-US" sz="3000" b="1" dirty="0" smtClean="0">
                <a:solidFill>
                  <a:srgbClr val="FF0000"/>
                </a:solidFill>
              </a:rPr>
              <a:t>- REMEMBER – Your password IS case sensitive!</a:t>
            </a:r>
          </a:p>
          <a:p>
            <a:pPr eaLnBrk="1" hangingPunct="1">
              <a:buClr>
                <a:srgbClr val="C00000"/>
              </a:buClr>
            </a:pPr>
            <a:endParaRPr lang="en-US" sz="30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8153400" cy="2042160"/>
          </a:xfrm>
        </p:spPr>
        <p:txBody>
          <a:bodyPr>
            <a:normAutofit fontScale="90000"/>
          </a:bodyPr>
          <a:lstStyle/>
          <a:p>
            <a:pPr algn="ctr" eaLnBrk="1" fontAlgn="auto" hangingPunct="1">
              <a:spcAft>
                <a:spcPts val="0"/>
              </a:spcAft>
              <a:defRPr/>
            </a:pPr>
            <a:r>
              <a:rPr sz="4500" dirty="0" smtClean="0">
                <a:solidFill>
                  <a:srgbClr val="FF0000"/>
                </a:solidFill>
              </a:rPr>
              <a:t>Select </a:t>
            </a:r>
            <a:r>
              <a:rPr lang="en-US" sz="4500" dirty="0" smtClean="0">
                <a:solidFill>
                  <a:srgbClr val="FF0000"/>
                </a:solidFill>
              </a:rPr>
              <a:t/>
            </a:r>
            <a:br>
              <a:rPr lang="en-US" sz="4500" dirty="0" smtClean="0">
                <a:solidFill>
                  <a:srgbClr val="FF0000"/>
                </a:solidFill>
              </a:rPr>
            </a:br>
            <a:r>
              <a:rPr sz="4500" dirty="0" smtClean="0">
                <a:solidFill>
                  <a:srgbClr val="FF0000"/>
                </a:solidFill>
              </a:rPr>
              <a:t>‘Class Registration’ </a:t>
            </a:r>
            <a:r>
              <a:rPr lang="en-US" sz="4500" dirty="0" smtClean="0">
                <a:solidFill>
                  <a:srgbClr val="FF0000"/>
                </a:solidFill>
              </a:rPr>
              <a:t/>
            </a:r>
            <a:br>
              <a:rPr lang="en-US" sz="4500" dirty="0" smtClean="0">
                <a:solidFill>
                  <a:srgbClr val="FF0000"/>
                </a:solidFill>
              </a:rPr>
            </a:br>
            <a:r>
              <a:rPr sz="4500" dirty="0" smtClean="0">
                <a:solidFill>
                  <a:srgbClr val="FF0000"/>
                </a:solidFill>
              </a:rPr>
              <a:t>from left side of the screen</a:t>
            </a:r>
            <a:endParaRPr sz="4500" dirty="0">
              <a:solidFill>
                <a:srgbClr val="FF0000"/>
              </a:solidFill>
            </a:endParaRPr>
          </a:p>
        </p:txBody>
      </p:sp>
      <p:pic>
        <p:nvPicPr>
          <p:cNvPr id="16387" name="Picture 5" descr="Step 1.bmp"/>
          <p:cNvPicPr>
            <a:picLocks noChangeAspect="1"/>
          </p:cNvPicPr>
          <p:nvPr/>
        </p:nvPicPr>
        <p:blipFill>
          <a:blip r:embed="rId2" cstate="print"/>
          <a:srcRect/>
          <a:stretch>
            <a:fillRect/>
          </a:stretch>
        </p:blipFill>
        <p:spPr bwMode="auto">
          <a:xfrm>
            <a:off x="685800" y="2590800"/>
            <a:ext cx="6705600" cy="3843338"/>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1905000" y="4648200"/>
            <a:ext cx="914400" cy="914400"/>
          </a:xfrm>
          <a:prstGeom prst="rect">
            <a:avLst/>
          </a:prstGeom>
          <a:noFill/>
          <a:scene3d>
            <a:camera prst="orthographicFront">
              <a:rot lat="0" lon="10500000" rev="0"/>
            </a:camera>
            <a:lightRig rig="threePt" dir="t"/>
          </a:scene3d>
        </p:spPr>
      </p:pic>
      <p:pic>
        <p:nvPicPr>
          <p:cNvPr id="6" name="Picture 2"/>
          <p:cNvPicPr>
            <a:picLocks noChangeAspect="1" noChangeArrowheads="1"/>
          </p:cNvPicPr>
          <p:nvPr/>
        </p:nvPicPr>
        <p:blipFill>
          <a:blip r:embed="rId4" cstate="print"/>
          <a:srcRect/>
          <a:stretch>
            <a:fillRect/>
          </a:stretch>
        </p:blipFill>
        <p:spPr bwMode="auto">
          <a:xfrm>
            <a:off x="2209800" y="3200400"/>
            <a:ext cx="990600" cy="37857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471160"/>
          </a:xfrm>
        </p:spPr>
        <p:txBody>
          <a:bodyPr anchor="t">
            <a:noAutofit/>
          </a:bodyPr>
          <a:lstStyle/>
          <a:p>
            <a:pPr algn="ctr" eaLnBrk="1" fontAlgn="auto" hangingPunct="1">
              <a:spcAft>
                <a:spcPts val="0"/>
              </a:spcAft>
              <a:defRPr/>
            </a:pP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3600" dirty="0" smtClean="0">
                <a:solidFill>
                  <a:srgbClr val="FF0000"/>
                </a:solidFill>
                <a:effectLst>
                  <a:outerShdw blurRad="38100" dist="38100" dir="2700000" algn="tl">
                    <a:srgbClr val="000000">
                      <a:alpha val="43137"/>
                    </a:srgbClr>
                  </a:outerShdw>
                </a:effectLst>
              </a:rPr>
              <a:t>Review the selected courses for English, Math, Science, and Social Studies. They have been selected for you based on your requirements.</a:t>
            </a:r>
            <a:br>
              <a:rPr lang="en-US" sz="3600" dirty="0" smtClean="0">
                <a:solidFill>
                  <a:srgbClr val="FF0000"/>
                </a:solidFill>
                <a:effectLst>
                  <a:outerShdw blurRad="38100" dist="38100" dir="2700000" algn="tl">
                    <a:srgbClr val="000000">
                      <a:alpha val="43137"/>
                    </a:srgbClr>
                  </a:outerShdw>
                </a:effectLst>
              </a:rPr>
            </a:br>
            <a:r>
              <a:rPr lang="en-US" sz="3600" dirty="0" smtClean="0">
                <a:solidFill>
                  <a:srgbClr val="FF0000"/>
                </a:solidFill>
                <a:effectLst>
                  <a:outerShdw blurRad="38100" dist="38100" dir="2700000" algn="tl">
                    <a:srgbClr val="000000">
                      <a:alpha val="43137"/>
                    </a:srgbClr>
                  </a:outerShdw>
                </a:effectLst>
              </a:rPr>
              <a:t>Make Changes where appropriate</a:t>
            </a:r>
            <a:endParaRPr sz="3600"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18360"/>
          </a:xfrm>
        </p:spPr>
        <p:txBody>
          <a:bodyPr>
            <a:normAutofit fontScale="90000"/>
          </a:bodyPr>
          <a:lstStyle/>
          <a:p>
            <a:pPr algn="ctr" eaLnBrk="1" fontAlgn="auto" hangingPunct="1">
              <a:spcAft>
                <a:spcPts val="0"/>
              </a:spcAft>
              <a:defRPr/>
            </a:pPr>
            <a:r>
              <a:rPr sz="3500" dirty="0" smtClean="0">
                <a:solidFill>
                  <a:srgbClr val="FF0000"/>
                </a:solidFill>
                <a:effectLst>
                  <a:outerShdw blurRad="38100" dist="38100" dir="2700000" algn="tl">
                    <a:srgbClr val="000000">
                      <a:alpha val="43137"/>
                    </a:srgbClr>
                  </a:outerShdw>
                </a:effectLst>
              </a:rPr>
              <a:t>Move to the line titled ‘Electives’</a:t>
            </a:r>
            <a:br>
              <a:rPr sz="3500" dirty="0" smtClean="0">
                <a:solidFill>
                  <a:srgbClr val="FF0000"/>
                </a:solidFill>
                <a:effectLst>
                  <a:outerShdw blurRad="38100" dist="38100" dir="2700000" algn="tl">
                    <a:srgbClr val="000000">
                      <a:alpha val="43137"/>
                    </a:srgbClr>
                  </a:outerShdw>
                </a:effectLst>
              </a:rPr>
            </a:br>
            <a:r>
              <a:rPr sz="3500" dirty="0" smtClean="0">
                <a:solidFill>
                  <a:srgbClr val="FF0000"/>
                </a:solidFill>
                <a:effectLst>
                  <a:outerShdw blurRad="38100" dist="38100" dir="2700000" algn="tl">
                    <a:srgbClr val="000000">
                      <a:alpha val="43137"/>
                    </a:srgbClr>
                  </a:outerShdw>
                </a:effectLst>
              </a:rPr>
              <a:t>Select the box with the pencil at the end of the  row to choose your Elective classes. </a:t>
            </a:r>
            <a:endParaRPr sz="3500" dirty="0">
              <a:solidFill>
                <a:srgbClr val="FF0000"/>
              </a:solidFill>
              <a:effectLst>
                <a:outerShdw blurRad="38100" dist="38100" dir="2700000" algn="tl">
                  <a:srgbClr val="000000">
                    <a:alpha val="43137"/>
                  </a:srgbClr>
                </a:outerShdw>
              </a:effectLst>
            </a:endParaRPr>
          </a:p>
        </p:txBody>
      </p:sp>
      <p:pic>
        <p:nvPicPr>
          <p:cNvPr id="33795" name="Picture 5" descr="Step 11.bmp"/>
          <p:cNvPicPr>
            <a:picLocks noChangeAspect="1"/>
          </p:cNvPicPr>
          <p:nvPr/>
        </p:nvPicPr>
        <p:blipFill>
          <a:blip r:embed="rId2" cstate="print"/>
          <a:srcRect/>
          <a:stretch>
            <a:fillRect/>
          </a:stretch>
        </p:blipFill>
        <p:spPr bwMode="auto">
          <a:xfrm>
            <a:off x="914400" y="2590800"/>
            <a:ext cx="6400800" cy="3894138"/>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6096000" y="4648200"/>
            <a:ext cx="838200" cy="838200"/>
          </a:xfrm>
          <a:prstGeom prst="rect">
            <a:avLst/>
          </a:prstGeom>
          <a:noFill/>
          <a:scene3d>
            <a:camera prst="orthographicFront">
              <a:rot lat="0" lon="0" rev="0"/>
            </a:camera>
            <a:lightRig rig="threePt" dir="t"/>
          </a:scene3d>
        </p:spPr>
      </p:pic>
      <p:pic>
        <p:nvPicPr>
          <p:cNvPr id="6" name="Picture 2"/>
          <p:cNvPicPr>
            <a:picLocks noChangeAspect="1" noChangeArrowheads="1"/>
          </p:cNvPicPr>
          <p:nvPr/>
        </p:nvPicPr>
        <p:blipFill>
          <a:blip r:embed="rId4" cstate="print"/>
          <a:srcRect/>
          <a:stretch>
            <a:fillRect/>
          </a:stretch>
        </p:blipFill>
        <p:spPr bwMode="auto">
          <a:xfrm>
            <a:off x="5257800" y="2667000"/>
            <a:ext cx="990600" cy="37857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rgbClr val="FF0000"/>
                </a:solidFill>
              </a:rPr>
              <a:t>Important tests</a:t>
            </a:r>
            <a:endParaRPr lang="en-US" sz="4400"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FF0000"/>
                </a:solidFill>
              </a:rPr>
              <a:t>PSAT - practice SAT, out of state, scholarship for top 1% scores in the Nation, dual-enrollment taken in October</a:t>
            </a:r>
          </a:p>
          <a:p>
            <a:r>
              <a:rPr lang="en-US" b="1" dirty="0" smtClean="0">
                <a:solidFill>
                  <a:srgbClr val="FF0000"/>
                </a:solidFill>
              </a:rPr>
              <a:t>M-STEP - Michigan Student Test of Educational Progress taken in April</a:t>
            </a:r>
          </a:p>
          <a:p>
            <a:r>
              <a:rPr lang="en-US" b="1" dirty="0" smtClean="0">
                <a:solidFill>
                  <a:srgbClr val="FF0000"/>
                </a:solidFill>
              </a:rPr>
              <a:t>SAT – Scholastic Aptitude Test taken in April</a:t>
            </a: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381000"/>
            <a:ext cx="7239000" cy="6074736"/>
          </a:xfrm>
        </p:spPr>
        <p:txBody>
          <a:bodyPr/>
          <a:lstStyle/>
          <a:p>
            <a:pPr eaLnBrk="1" hangingPunct="1">
              <a:spcBef>
                <a:spcPct val="0"/>
              </a:spcBef>
              <a:buClr>
                <a:srgbClr val="C00000"/>
              </a:buClr>
            </a:pPr>
            <a:r>
              <a:rPr lang="en-US" sz="3000" b="1" dirty="0" smtClean="0">
                <a:solidFill>
                  <a:srgbClr val="FF0000"/>
                </a:solidFill>
                <a:ea typeface="ＭＳ Ｐゴシック" pitchFamily="34" charset="-128"/>
              </a:rPr>
              <a:t>Selecting courses to ensure you will meet </a:t>
            </a:r>
            <a:r>
              <a:rPr lang="en-US" sz="3000" b="1" u="sng" dirty="0" smtClean="0">
                <a:solidFill>
                  <a:srgbClr val="FF0000"/>
                </a:solidFill>
                <a:ea typeface="ＭＳ Ｐゴシック" pitchFamily="34" charset="-128"/>
              </a:rPr>
              <a:t>state</a:t>
            </a:r>
            <a:r>
              <a:rPr lang="en-US" sz="3000" b="1" dirty="0" smtClean="0">
                <a:solidFill>
                  <a:srgbClr val="FF0000"/>
                </a:solidFill>
                <a:ea typeface="ＭＳ Ｐゴシック" pitchFamily="34" charset="-128"/>
              </a:rPr>
              <a:t> and </a:t>
            </a:r>
            <a:r>
              <a:rPr lang="en-US" sz="3000" b="1" u="sng" dirty="0" smtClean="0">
                <a:solidFill>
                  <a:srgbClr val="FF0000"/>
                </a:solidFill>
                <a:ea typeface="ＭＳ Ｐゴシック" pitchFamily="34" charset="-128"/>
              </a:rPr>
              <a:t>district</a:t>
            </a:r>
            <a:r>
              <a:rPr lang="en-US" sz="3000" b="1" dirty="0" smtClean="0">
                <a:solidFill>
                  <a:srgbClr val="FF0000"/>
                </a:solidFill>
                <a:ea typeface="ＭＳ Ｐゴシック" pitchFamily="34" charset="-128"/>
              </a:rPr>
              <a:t> graduation requirements</a:t>
            </a:r>
          </a:p>
          <a:p>
            <a:pPr eaLnBrk="1" hangingPunct="1">
              <a:spcBef>
                <a:spcPct val="0"/>
              </a:spcBef>
              <a:buClr>
                <a:srgbClr val="C00000"/>
              </a:buClr>
            </a:pPr>
            <a:r>
              <a:rPr lang="en-US" sz="3000" b="1" dirty="0" smtClean="0">
                <a:solidFill>
                  <a:srgbClr val="FF0000"/>
                </a:solidFill>
                <a:ea typeface="ＭＳ Ｐゴシック" pitchFamily="34" charset="-128"/>
              </a:rPr>
              <a:t>Choosing courses that align with your </a:t>
            </a:r>
            <a:r>
              <a:rPr lang="en-US" sz="3000" b="1" u="sng" dirty="0" smtClean="0">
                <a:solidFill>
                  <a:srgbClr val="FF0000"/>
                </a:solidFill>
                <a:ea typeface="ＭＳ Ｐゴシック" pitchFamily="34" charset="-128"/>
              </a:rPr>
              <a:t>career pathway</a:t>
            </a:r>
            <a:r>
              <a:rPr lang="en-US" sz="3000" b="1" dirty="0" smtClean="0">
                <a:solidFill>
                  <a:srgbClr val="FF0000"/>
                </a:solidFill>
                <a:ea typeface="ＭＳ Ｐゴシック" pitchFamily="34" charset="-128"/>
              </a:rPr>
              <a:t> to ensure that your education is relevant to post-high school aspirations, and</a:t>
            </a:r>
          </a:p>
          <a:p>
            <a:pPr eaLnBrk="1" hangingPunct="1">
              <a:spcBef>
                <a:spcPct val="0"/>
              </a:spcBef>
              <a:buClr>
                <a:srgbClr val="C00000"/>
              </a:buClr>
            </a:pPr>
            <a:r>
              <a:rPr lang="en-US" sz="3000" b="1" dirty="0" smtClean="0">
                <a:solidFill>
                  <a:srgbClr val="FF0000"/>
                </a:solidFill>
                <a:ea typeface="ＭＳ Ｐゴシック" pitchFamily="34" charset="-128"/>
              </a:rPr>
              <a:t>Choosing courses that will </a:t>
            </a:r>
            <a:r>
              <a:rPr lang="en-US" sz="3000" b="1" u="sng" dirty="0" smtClean="0">
                <a:solidFill>
                  <a:srgbClr val="FF0000"/>
                </a:solidFill>
                <a:ea typeface="ＭＳ Ｐゴシック" pitchFamily="34" charset="-128"/>
              </a:rPr>
              <a:t>challenge</a:t>
            </a:r>
            <a:r>
              <a:rPr lang="en-US" sz="3000" b="1" dirty="0" smtClean="0">
                <a:solidFill>
                  <a:srgbClr val="FF0000"/>
                </a:solidFill>
                <a:ea typeface="ＭＳ Ｐゴシック" pitchFamily="34" charset="-128"/>
              </a:rPr>
              <a:t> you and </a:t>
            </a:r>
            <a:r>
              <a:rPr lang="en-US" sz="3000" b="1" u="sng" dirty="0" smtClean="0">
                <a:solidFill>
                  <a:srgbClr val="FF0000"/>
                </a:solidFill>
                <a:ea typeface="ＭＳ Ｐゴシック" pitchFamily="34" charset="-128"/>
              </a:rPr>
              <a:t>pique your interest!</a:t>
            </a:r>
          </a:p>
          <a:p>
            <a:pPr eaLnBrk="1" hangingPunct="1">
              <a:spcBef>
                <a:spcPct val="0"/>
              </a:spcBef>
              <a:buClr>
                <a:srgbClr val="C00000"/>
              </a:buClr>
            </a:pPr>
            <a:endParaRPr lang="en-US" u="sng" dirty="0" smtClean="0">
              <a:solidFill>
                <a:srgbClr val="C00000"/>
              </a:solidFill>
              <a:ea typeface="ＭＳ Ｐゴシック" pitchFamily="34" charset="-128"/>
            </a:endParaRPr>
          </a:p>
          <a:p>
            <a:pPr eaLnBrk="1" hangingPunct="1">
              <a:spcBef>
                <a:spcPct val="0"/>
              </a:spcBef>
              <a:buClr>
                <a:srgbClr val="C00000"/>
              </a:buClr>
            </a:pPr>
            <a:endParaRPr lang="en-US" dirty="0" smtClean="0">
              <a:solidFill>
                <a:srgbClr val="C00000"/>
              </a:solidFill>
              <a:ea typeface="ＭＳ Ｐゴシック" pitchFamily="34" charset="-128"/>
            </a:endParaRPr>
          </a:p>
          <a:p>
            <a:pPr algn="ctr" eaLnBrk="1" hangingPunct="1">
              <a:spcBef>
                <a:spcPct val="0"/>
              </a:spcBef>
              <a:buClr>
                <a:srgbClr val="C00000"/>
              </a:buClr>
            </a:pPr>
            <a:endParaRPr lang="en-US" sz="7200" dirty="0" smtClean="0">
              <a:solidFill>
                <a:srgbClr val="C00000"/>
              </a:solidFill>
              <a:ea typeface="ＭＳ Ｐゴシック" pitchFamily="34" charset="-128"/>
            </a:endParaRPr>
          </a:p>
        </p:txBody>
      </p:sp>
      <p:sp>
        <p:nvSpPr>
          <p:cNvPr id="6147" name="WordArt 5"/>
          <p:cNvSpPr>
            <a:spLocks noChangeArrowheads="1" noChangeShapeType="1" noTextEdit="1"/>
          </p:cNvSpPr>
          <p:nvPr/>
        </p:nvSpPr>
        <p:spPr bwMode="auto">
          <a:xfrm>
            <a:off x="0" y="4724400"/>
            <a:ext cx="8610600" cy="2133600"/>
          </a:xfrm>
          <a:prstGeom prst="rect">
            <a:avLst/>
          </a:prstGeom>
        </p:spPr>
        <p:txBody>
          <a:bodyPr wrap="none" fromWordArt="1">
            <a:prstTxWarp prst="textSlantUp">
              <a:avLst>
                <a:gd name="adj" fmla="val 55556"/>
              </a:avLst>
            </a:prstTxWarp>
          </a:bodyPr>
          <a:lstStyle/>
          <a:p>
            <a:r>
              <a:rPr lang="en-US" kern="10" dirty="0">
                <a:ln w="9525">
                  <a:noFill/>
                  <a:round/>
                  <a:headEnd/>
                  <a:tailEnd/>
                </a:ln>
                <a:solidFill>
                  <a:srgbClr val="C00000"/>
                </a:solidFill>
                <a:effectLst>
                  <a:outerShdw dist="38100" dir="2700000" algn="tl" rotWithShape="0">
                    <a:srgbClr val="000000">
                      <a:alpha val="43137"/>
                    </a:srgbClr>
                  </a:outerShdw>
                </a:effectLst>
                <a:latin typeface="Arial Black"/>
              </a:rPr>
              <a:t>Appropriate course level placement is CRITICAL to your academic success!</a:t>
            </a:r>
          </a:p>
        </p:txBody>
      </p:sp>
      <p:pic>
        <p:nvPicPr>
          <p:cNvPr id="6148" name="Picture 6" descr="MMj02237990000[1]"/>
          <p:cNvPicPr>
            <a:picLocks noChangeAspect="1" noChangeArrowheads="1" noCrop="1"/>
          </p:cNvPicPr>
          <p:nvPr/>
        </p:nvPicPr>
        <p:blipFill>
          <a:blip r:embed="rId3" cstate="print"/>
          <a:srcRect/>
          <a:stretch>
            <a:fillRect/>
          </a:stretch>
        </p:blipFill>
        <p:spPr bwMode="auto">
          <a:xfrm>
            <a:off x="7391400" y="5486400"/>
            <a:ext cx="1047750" cy="10382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Must take sat prep class!</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FF0000"/>
                </a:solidFill>
              </a:rPr>
              <a:t>REQUIRED!</a:t>
            </a:r>
          </a:p>
          <a:p>
            <a:r>
              <a:rPr lang="en-US" b="1" dirty="0" smtClean="0">
                <a:solidFill>
                  <a:srgbClr val="FF0000"/>
                </a:solidFill>
              </a:rPr>
              <a:t>For students unless you have earned a score of 900 or better on the PSAT.</a:t>
            </a:r>
            <a:endParaRPr lang="en-US" b="1"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eaLnBrk="1" fontAlgn="auto" hangingPunct="1">
              <a:spcAft>
                <a:spcPts val="0"/>
              </a:spcAft>
              <a:defRPr/>
            </a:pPr>
            <a:r>
              <a:rPr sz="5000" dirty="0" smtClean="0">
                <a:solidFill>
                  <a:srgbClr val="FF0000"/>
                </a:solidFill>
              </a:rPr>
              <a:t>CTE</a:t>
            </a:r>
            <a:r>
              <a:rPr dirty="0" smtClean="0">
                <a:solidFill>
                  <a:srgbClr val="FF0000"/>
                </a:solidFill>
              </a:rPr>
              <a:t> </a:t>
            </a:r>
            <a:r>
              <a:rPr sz="5000" dirty="0" smtClean="0">
                <a:solidFill>
                  <a:srgbClr val="FF0000"/>
                </a:solidFill>
              </a:rPr>
              <a:t>Courses</a:t>
            </a:r>
            <a:endParaRPr sz="5000" dirty="0">
              <a:solidFill>
                <a:srgbClr val="FF0000"/>
              </a:solidFill>
            </a:endParaRPr>
          </a:p>
        </p:txBody>
      </p:sp>
      <p:sp>
        <p:nvSpPr>
          <p:cNvPr id="35842" name="Content Placeholder 1"/>
          <p:cNvSpPr>
            <a:spLocks noGrp="1"/>
          </p:cNvSpPr>
          <p:nvPr>
            <p:ph idx="1"/>
          </p:nvPr>
        </p:nvSpPr>
        <p:spPr/>
        <p:txBody>
          <a:bodyPr/>
          <a:lstStyle/>
          <a:p>
            <a:pPr eaLnBrk="1" hangingPunct="1">
              <a:buFont typeface="Wingdings 2" pitchFamily="18" charset="2"/>
              <a:buNone/>
            </a:pPr>
            <a:r>
              <a:rPr lang="en-US" sz="3000" b="1" dirty="0" smtClean="0">
                <a:solidFill>
                  <a:srgbClr val="FF0000"/>
                </a:solidFill>
                <a:ea typeface="ＭＳ Ｐゴシック" pitchFamily="34" charset="-128"/>
              </a:rPr>
              <a:t>* Once a student has signed up and has been scheduled into any AP or CTE courses, they will be expected to remain in those courses for the entire school year</a:t>
            </a:r>
            <a:endParaRPr lang="en-US" sz="3000" b="1" dirty="0" smtClean="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320040"/>
            <a:ext cx="7239000" cy="1432560"/>
          </a:xfrm>
        </p:spPr>
        <p:txBody>
          <a:bodyPr>
            <a:noAutofit/>
          </a:bodyPr>
          <a:lstStyle/>
          <a:p>
            <a:pPr algn="ctr" eaLnBrk="1" fontAlgn="auto" hangingPunct="1">
              <a:spcAft>
                <a:spcPts val="0"/>
              </a:spcAft>
              <a:defRPr/>
            </a:pPr>
            <a:r>
              <a:rPr sz="4400" dirty="0" smtClean="0">
                <a:solidFill>
                  <a:srgbClr val="FF0000"/>
                </a:solidFill>
                <a:effectLst>
                  <a:outerShdw blurRad="38100" dist="38100" dir="2700000" algn="tl">
                    <a:srgbClr val="000000">
                      <a:alpha val="43137"/>
                    </a:srgbClr>
                  </a:outerShdw>
                </a:effectLst>
              </a:rPr>
              <a:t>CTE courses offered at Lake Shore High School</a:t>
            </a:r>
          </a:p>
        </p:txBody>
      </p:sp>
      <p:sp>
        <p:nvSpPr>
          <p:cNvPr id="36866" name="Rectangle 3"/>
          <p:cNvSpPr>
            <a:spLocks noGrp="1" noChangeArrowheads="1"/>
          </p:cNvSpPr>
          <p:nvPr>
            <p:ph idx="1"/>
          </p:nvPr>
        </p:nvSpPr>
        <p:spPr>
          <a:xfrm>
            <a:off x="457200" y="2209800"/>
            <a:ext cx="7239000" cy="4245936"/>
          </a:xfrm>
        </p:spPr>
        <p:txBody>
          <a:bodyPr>
            <a:normAutofit lnSpcReduction="10000"/>
          </a:bodyPr>
          <a:lstStyle/>
          <a:p>
            <a:pPr>
              <a:buClr>
                <a:srgbClr val="C00000"/>
              </a:buClr>
            </a:pPr>
            <a:r>
              <a:rPr lang="en-US" sz="2400" b="1" dirty="0" smtClean="0">
                <a:solidFill>
                  <a:srgbClr val="FF0000"/>
                </a:solidFill>
                <a:ea typeface="ＭＳ Ｐゴシック" pitchFamily="34" charset="-128"/>
              </a:rPr>
              <a:t>Building Renovation – Mr. Mazzola (Room 118)</a:t>
            </a:r>
          </a:p>
          <a:p>
            <a:pPr eaLnBrk="1" hangingPunct="1">
              <a:buClr>
                <a:srgbClr val="C00000"/>
              </a:buClr>
            </a:pPr>
            <a:r>
              <a:rPr lang="en-US" sz="2400" b="1" dirty="0" smtClean="0">
                <a:solidFill>
                  <a:srgbClr val="FF0000"/>
                </a:solidFill>
                <a:ea typeface="ＭＳ Ｐゴシック" pitchFamily="34" charset="-128"/>
              </a:rPr>
              <a:t>Dental Careers I/II – Mrs. Spellicy (Room 144) </a:t>
            </a:r>
          </a:p>
          <a:p>
            <a:pPr eaLnBrk="1" hangingPunct="1">
              <a:buClr>
                <a:srgbClr val="C00000"/>
              </a:buClr>
            </a:pPr>
            <a:r>
              <a:rPr lang="en-US" sz="2400" b="1" dirty="0" smtClean="0">
                <a:solidFill>
                  <a:srgbClr val="FF0000"/>
                </a:solidFill>
                <a:ea typeface="ＭＳ Ｐゴシック" pitchFamily="34" charset="-128"/>
              </a:rPr>
              <a:t>Design Studio – Mrs. </a:t>
            </a:r>
            <a:r>
              <a:rPr lang="en-US" sz="2400" b="1" dirty="0" err="1" smtClean="0">
                <a:solidFill>
                  <a:srgbClr val="FF0000"/>
                </a:solidFill>
                <a:ea typeface="ＭＳ Ｐゴシック" pitchFamily="34" charset="-128"/>
              </a:rPr>
              <a:t>Todaro</a:t>
            </a:r>
            <a:r>
              <a:rPr lang="en-US" sz="2400" b="1" dirty="0" smtClean="0">
                <a:solidFill>
                  <a:srgbClr val="FF0000"/>
                </a:solidFill>
                <a:ea typeface="ＭＳ Ｐゴシック" pitchFamily="34" charset="-128"/>
              </a:rPr>
              <a:t> (Room 119)</a:t>
            </a:r>
          </a:p>
          <a:p>
            <a:pPr lvl="1" eaLnBrk="1" hangingPunct="1">
              <a:buClr>
                <a:srgbClr val="C00000"/>
              </a:buClr>
            </a:pPr>
            <a:r>
              <a:rPr lang="en-US" sz="2000" b="1" dirty="0" smtClean="0">
                <a:solidFill>
                  <a:srgbClr val="FF0000"/>
                </a:solidFill>
                <a:ea typeface="ＭＳ Ｐゴシック" pitchFamily="34" charset="-128"/>
              </a:rPr>
              <a:t>Architecture I /II</a:t>
            </a:r>
          </a:p>
          <a:p>
            <a:pPr lvl="1" eaLnBrk="1" hangingPunct="1">
              <a:buClr>
                <a:srgbClr val="C00000"/>
              </a:buClr>
            </a:pPr>
            <a:r>
              <a:rPr lang="en-US" sz="2000" b="1" dirty="0" smtClean="0">
                <a:solidFill>
                  <a:srgbClr val="FF0000"/>
                </a:solidFill>
                <a:ea typeface="ＭＳ Ｐゴシック" pitchFamily="34" charset="-128"/>
              </a:rPr>
              <a:t>Interior Design I /II</a:t>
            </a:r>
          </a:p>
          <a:p>
            <a:pPr lvl="1" eaLnBrk="1" hangingPunct="1">
              <a:buClr>
                <a:srgbClr val="C00000"/>
              </a:buClr>
            </a:pPr>
            <a:r>
              <a:rPr lang="en-US" sz="2000" b="1" dirty="0" smtClean="0">
                <a:solidFill>
                  <a:srgbClr val="FF0000"/>
                </a:solidFill>
                <a:ea typeface="ＭＳ Ｐゴシック" pitchFamily="34" charset="-128"/>
              </a:rPr>
              <a:t>Mechanical Engineering – Design Studio I\II</a:t>
            </a:r>
          </a:p>
          <a:p>
            <a:pPr>
              <a:buClr>
                <a:srgbClr val="C00000"/>
              </a:buClr>
            </a:pPr>
            <a:r>
              <a:rPr lang="en-US" sz="2400" b="1" dirty="0" smtClean="0">
                <a:solidFill>
                  <a:srgbClr val="FF0000"/>
                </a:solidFill>
                <a:ea typeface="ＭＳ Ｐゴシック" pitchFamily="34" charset="-128"/>
              </a:rPr>
              <a:t>Health Science I/II (Formerly known as Medical Careers I/II) – Mrs. Spellicy (Room 115)</a:t>
            </a:r>
          </a:p>
          <a:p>
            <a:pPr lvl="1">
              <a:buClr>
                <a:srgbClr val="C00000"/>
              </a:buClr>
            </a:pPr>
            <a:r>
              <a:rPr lang="en-US" sz="2000" b="1" u="sng" dirty="0" smtClean="0">
                <a:solidFill>
                  <a:srgbClr val="FF0000"/>
                </a:solidFill>
              </a:rPr>
              <a:t>Health Science II Recommendations</a:t>
            </a:r>
            <a:r>
              <a:rPr lang="en-US" sz="2000" b="1" dirty="0" smtClean="0">
                <a:solidFill>
                  <a:srgbClr val="FF0000"/>
                </a:solidFill>
              </a:rPr>
              <a:t>: “B average, Good Attendance, Teacher Recommendation</a:t>
            </a:r>
            <a:endParaRPr lang="en-US" sz="2400" b="1" dirty="0" smtClean="0">
              <a:solidFill>
                <a:srgbClr val="FF0000"/>
              </a:solidFill>
              <a:ea typeface="ＭＳ Ｐゴシック" pitchFamily="34" charset="-128"/>
            </a:endParaRPr>
          </a:p>
          <a:p>
            <a:pPr eaLnBrk="1" hangingPunct="1">
              <a:buClr>
                <a:srgbClr val="C00000"/>
              </a:buClr>
            </a:pPr>
            <a:r>
              <a:rPr lang="en-US" sz="2400" b="1" dirty="0" smtClean="0">
                <a:solidFill>
                  <a:srgbClr val="FF0000"/>
                </a:solidFill>
                <a:ea typeface="ＭＳ Ｐゴシック" pitchFamily="34" charset="-128"/>
              </a:rPr>
              <a:t>Marketing and Sales – Mrs. Radlick (Room 105)</a:t>
            </a:r>
          </a:p>
          <a:p>
            <a:pPr eaLnBrk="1" hangingPunct="1">
              <a:buClr>
                <a:srgbClr val="C00000"/>
              </a:buClr>
            </a:pPr>
            <a:endParaRPr lang="en-US" sz="2400" dirty="0" smtClean="0">
              <a:solidFill>
                <a:srgbClr val="C00000"/>
              </a:solidFill>
              <a:ea typeface="ＭＳ Ｐゴシック" pitchFamily="34" charset="-128"/>
            </a:endParaRPr>
          </a:p>
          <a:p>
            <a:pPr eaLnBrk="1" hangingPunct="1">
              <a:buClr>
                <a:srgbClr val="C00000"/>
              </a:buClr>
              <a:buFont typeface="Wingdings 2" pitchFamily="18" charset="2"/>
              <a:buNone/>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outerShdw>
                </a:effectLst>
              </a:rPr>
              <a:t>CTE courses offered off campus</a:t>
            </a:r>
          </a:p>
        </p:txBody>
      </p:sp>
      <p:sp>
        <p:nvSpPr>
          <p:cNvPr id="37890" name="Rectangle 3"/>
          <p:cNvSpPr>
            <a:spLocks noGrp="1" noChangeArrowheads="1"/>
          </p:cNvSpPr>
          <p:nvPr>
            <p:ph idx="1"/>
          </p:nvPr>
        </p:nvSpPr>
        <p:spPr/>
        <p:txBody>
          <a:bodyPr>
            <a:normAutofit lnSpcReduction="10000"/>
          </a:bodyPr>
          <a:lstStyle/>
          <a:p>
            <a:pPr>
              <a:lnSpc>
                <a:spcPct val="90000"/>
              </a:lnSpc>
              <a:buClr>
                <a:srgbClr val="C00000"/>
              </a:buClr>
            </a:pPr>
            <a:r>
              <a:rPr lang="en-US" sz="2400" b="1" dirty="0" smtClean="0">
                <a:ea typeface="ＭＳ Ｐゴシック" pitchFamily="34" charset="-128"/>
              </a:rPr>
              <a:t>Auto Tech I/II – South Lake</a:t>
            </a:r>
          </a:p>
          <a:p>
            <a:pPr>
              <a:lnSpc>
                <a:spcPct val="90000"/>
              </a:lnSpc>
              <a:buClr>
                <a:srgbClr val="C00000"/>
              </a:buClr>
            </a:pPr>
            <a:r>
              <a:rPr lang="en-US" sz="2400" dirty="0" smtClean="0">
                <a:solidFill>
                  <a:srgbClr val="FF0000"/>
                </a:solidFill>
                <a:ea typeface="ＭＳ Ｐゴシック" pitchFamily="34" charset="-128"/>
              </a:rPr>
              <a:t>C# Programming/Game Design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b="1" dirty="0" smtClean="0">
                <a:solidFill>
                  <a:srgbClr val="336699"/>
                </a:solidFill>
                <a:ea typeface="ＭＳ Ｐゴシック" pitchFamily="34" charset="-128"/>
              </a:rPr>
              <a:t>Cosmetology I/II – Warren Woods</a:t>
            </a:r>
          </a:p>
          <a:p>
            <a:pPr>
              <a:lnSpc>
                <a:spcPct val="90000"/>
              </a:lnSpc>
              <a:buClr>
                <a:srgbClr val="C00000"/>
              </a:buClr>
            </a:pPr>
            <a:r>
              <a:rPr lang="en-US" sz="2400" dirty="0" smtClean="0">
                <a:solidFill>
                  <a:srgbClr val="FF0000"/>
                </a:solidFill>
                <a:ea typeface="ＭＳ Ｐゴシック" pitchFamily="34" charset="-128"/>
              </a:rPr>
              <a:t>Criminal Justice 1 &amp; 2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dirty="0" smtClean="0">
                <a:solidFill>
                  <a:srgbClr val="FF0000"/>
                </a:solidFill>
                <a:ea typeface="ＭＳ Ｐゴシック" pitchFamily="34" charset="-128"/>
              </a:rPr>
              <a:t>Culinary Arts 1 &amp; 2 </a:t>
            </a:r>
            <a:r>
              <a:rPr lang="en-US" sz="2400" dirty="0" err="1" smtClean="0">
                <a:solidFill>
                  <a:srgbClr val="FF0000"/>
                </a:solidFill>
                <a:ea typeface="ＭＳ Ｐゴシック" pitchFamily="34" charset="-128"/>
              </a:rPr>
              <a:t>Pankow</a:t>
            </a:r>
            <a:r>
              <a:rPr lang="en-US" sz="2400" dirty="0" smtClean="0">
                <a:solidFill>
                  <a:srgbClr val="FF0000"/>
                </a:solidFill>
                <a:ea typeface="ＭＳ Ｐゴシック" pitchFamily="34" charset="-128"/>
              </a:rPr>
              <a:t> </a:t>
            </a:r>
          </a:p>
          <a:p>
            <a:pPr>
              <a:lnSpc>
                <a:spcPct val="90000"/>
              </a:lnSpc>
              <a:buClr>
                <a:srgbClr val="C00000"/>
              </a:buClr>
            </a:pPr>
            <a:r>
              <a:rPr lang="en-US" sz="2400" dirty="0" smtClean="0">
                <a:solidFill>
                  <a:srgbClr val="FF0000"/>
                </a:solidFill>
                <a:ea typeface="ＭＳ Ｐゴシック" pitchFamily="34" charset="-128"/>
              </a:rPr>
              <a:t>Early Childhood 1 &amp; 2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b="1" dirty="0" smtClean="0">
                <a:ea typeface="ＭＳ Ｐゴシック" pitchFamily="34" charset="-128"/>
              </a:rPr>
              <a:t>Honors Anatomy/Physiology – South Lake</a:t>
            </a:r>
          </a:p>
          <a:p>
            <a:pPr>
              <a:lnSpc>
                <a:spcPct val="90000"/>
              </a:lnSpc>
              <a:buClr>
                <a:srgbClr val="C00000"/>
              </a:buClr>
            </a:pPr>
            <a:r>
              <a:rPr lang="en-US" sz="2400" dirty="0" smtClean="0">
                <a:solidFill>
                  <a:srgbClr val="FF0000"/>
                </a:solidFill>
                <a:ea typeface="ＭＳ Ｐゴシック" pitchFamily="34" charset="-128"/>
              </a:rPr>
              <a:t>Horticulture Science 1 &amp; 2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dirty="0" smtClean="0">
                <a:solidFill>
                  <a:srgbClr val="FF0000"/>
                </a:solidFill>
                <a:ea typeface="ＭＳ Ｐゴシック" pitchFamily="34" charset="-128"/>
              </a:rPr>
              <a:t>JAVA Programming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b="1" dirty="0" smtClean="0">
                <a:solidFill>
                  <a:srgbClr val="00B050"/>
                </a:solidFill>
                <a:ea typeface="ＭＳ Ｐゴシック" pitchFamily="34" charset="-128"/>
              </a:rPr>
              <a:t>Law Enforcement I/II – East Detroit</a:t>
            </a:r>
          </a:p>
          <a:p>
            <a:pPr>
              <a:lnSpc>
                <a:spcPct val="90000"/>
              </a:lnSpc>
              <a:buClr>
                <a:srgbClr val="C00000"/>
              </a:buClr>
            </a:pPr>
            <a:r>
              <a:rPr lang="en-US" sz="2400" dirty="0" smtClean="0">
                <a:solidFill>
                  <a:srgbClr val="FF0000"/>
                </a:solidFill>
                <a:ea typeface="ＭＳ Ｐゴシック" pitchFamily="34" charset="-128"/>
              </a:rPr>
              <a:t>PC Servicing &amp; Networking 1 &amp; 2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a:lnSpc>
                <a:spcPct val="90000"/>
              </a:lnSpc>
              <a:buClr>
                <a:srgbClr val="C00000"/>
              </a:buClr>
            </a:pPr>
            <a:r>
              <a:rPr lang="en-US" sz="2400" dirty="0" smtClean="0">
                <a:solidFill>
                  <a:srgbClr val="FF0000"/>
                </a:solidFill>
                <a:ea typeface="ＭＳ Ｐゴシック" pitchFamily="34" charset="-128"/>
              </a:rPr>
              <a:t>Sports Medicine/Physical Therapy </a:t>
            </a:r>
            <a:r>
              <a:rPr lang="en-US" sz="2400" dirty="0" err="1" smtClean="0">
                <a:solidFill>
                  <a:srgbClr val="FF0000"/>
                </a:solidFill>
                <a:ea typeface="ＭＳ Ｐゴシック" pitchFamily="34" charset="-128"/>
              </a:rPr>
              <a:t>Pankow</a:t>
            </a:r>
            <a:endParaRPr lang="en-US" sz="2400" dirty="0" smtClean="0">
              <a:solidFill>
                <a:srgbClr val="FF0000"/>
              </a:solidFill>
              <a:ea typeface="ＭＳ Ｐゴシック" pitchFamily="34" charset="-128"/>
            </a:endParaRPr>
          </a:p>
          <a:p>
            <a:pPr eaLnBrk="1" hangingPunct="1">
              <a:lnSpc>
                <a:spcPct val="90000"/>
              </a:lnSpc>
              <a:buClr>
                <a:srgbClr val="C00000"/>
              </a:buClr>
              <a:buNone/>
            </a:pPr>
            <a:endParaRPr lang="en-US" sz="2400"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eaLnBrk="1" fontAlgn="auto" hangingPunct="1">
              <a:spcAft>
                <a:spcPts val="0"/>
              </a:spcAft>
              <a:defRPr/>
            </a:pPr>
            <a:r>
              <a:rPr sz="3200" dirty="0" smtClean="0">
                <a:solidFill>
                  <a:srgbClr val="FF0000"/>
                </a:solidFill>
                <a:effectLst>
                  <a:outerShdw blurRad="38100" dist="38100" dir="2700000" algn="tl">
                    <a:srgbClr val="000000">
                      <a:alpha val="43137"/>
                    </a:srgbClr>
                  </a:outerShdw>
                </a:effectLst>
              </a:rPr>
              <a:t>Career and Technical Education</a:t>
            </a:r>
            <a:br>
              <a:rPr sz="3200" dirty="0" smtClean="0">
                <a:solidFill>
                  <a:srgbClr val="FF0000"/>
                </a:solidFill>
                <a:effectLst>
                  <a:outerShdw blurRad="38100" dist="38100" dir="2700000" algn="tl">
                    <a:srgbClr val="000000">
                      <a:alpha val="43137"/>
                    </a:srgbClr>
                  </a:outerShdw>
                </a:effectLst>
              </a:rPr>
            </a:br>
            <a:r>
              <a:rPr sz="3200" dirty="0" smtClean="0">
                <a:solidFill>
                  <a:srgbClr val="FF0000"/>
                </a:solidFill>
                <a:effectLst>
                  <a:outerShdw blurRad="38100" dist="38100" dir="2700000" algn="tl">
                    <a:srgbClr val="000000">
                      <a:alpha val="43137"/>
                    </a:srgbClr>
                  </a:outerShdw>
                </a:effectLst>
              </a:rPr>
              <a:t>Classes Cont</a:t>
            </a:r>
            <a:r>
              <a:rPr lang="en-US" sz="3200" dirty="0" smtClean="0">
                <a:solidFill>
                  <a:srgbClr val="FF0000"/>
                </a:solidFill>
                <a:effectLst>
                  <a:outerShdw blurRad="38100" dist="38100" dir="2700000" algn="tl">
                    <a:srgbClr val="000000">
                      <a:alpha val="43137"/>
                    </a:srgbClr>
                  </a:outerShdw>
                </a:effectLst>
              </a:rPr>
              <a:t>…</a:t>
            </a:r>
            <a:endParaRPr sz="3200" dirty="0">
              <a:solidFill>
                <a:srgbClr val="FF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fontScale="70000" lnSpcReduction="20000"/>
          </a:bodyPr>
          <a:lstStyle/>
          <a:p>
            <a:pPr marL="274320" indent="-274320" eaLnBrk="1" fontAlgn="auto" hangingPunct="1">
              <a:spcAft>
                <a:spcPts val="0"/>
              </a:spcAft>
              <a:buFont typeface="Wingdings 2"/>
              <a:buNone/>
              <a:defRPr/>
            </a:pPr>
            <a:r>
              <a:rPr lang="en-US" b="1" dirty="0" smtClean="0">
                <a:solidFill>
                  <a:srgbClr val="C00000"/>
                </a:solidFill>
                <a:cs typeface="Times New Roman" pitchFamily="-109" charset="0"/>
              </a:rPr>
              <a:t>Students who sign up for a Career and Technical Education class will not be allowed to alter their request to select an alternative elective. </a:t>
            </a:r>
          </a:p>
          <a:p>
            <a:pPr marL="274320" indent="-274320" eaLnBrk="1" fontAlgn="auto" hangingPunct="1">
              <a:spcAft>
                <a:spcPts val="0"/>
              </a:spcAft>
              <a:buFont typeface="Wingdings 2" pitchFamily="-109" charset="2"/>
              <a:buNone/>
              <a:defRPr/>
            </a:pPr>
            <a:r>
              <a:rPr lang="en-US" dirty="0" smtClean="0">
                <a:solidFill>
                  <a:srgbClr val="C00000"/>
                </a:solidFill>
                <a:cs typeface="Times New Roman" pitchFamily="-109" charset="0"/>
              </a:rPr>
              <a:t> </a:t>
            </a:r>
          </a:p>
          <a:p>
            <a:pPr marL="274320" indent="-274320" eaLnBrk="1" fontAlgn="auto" hangingPunct="1">
              <a:spcAft>
                <a:spcPts val="0"/>
              </a:spcAft>
              <a:buClr>
                <a:schemeClr val="tx1"/>
              </a:buClr>
              <a:buFont typeface="Wingdings 2"/>
              <a:buNone/>
              <a:defRPr/>
            </a:pPr>
            <a:r>
              <a:rPr lang="en-US" dirty="0" smtClean="0">
                <a:solidFill>
                  <a:srgbClr val="C00000"/>
                </a:solidFill>
                <a:cs typeface="Times New Roman" pitchFamily="-109" charset="0"/>
              </a:rPr>
              <a:t>In order to enroll in a Career and Technical Education course you must:</a:t>
            </a:r>
          </a:p>
          <a:p>
            <a:pPr marL="274320"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Go to: </a:t>
            </a:r>
            <a:r>
              <a:rPr lang="en-US" dirty="0" smtClean="0">
                <a:solidFill>
                  <a:srgbClr val="C00000"/>
                </a:solidFill>
                <a:cs typeface="Times New Roman" pitchFamily="-109" charset="0"/>
                <a:hlinkClick r:id="rId2"/>
              </a:rPr>
              <a:t>http://lakeshoreschools.org/</a:t>
            </a:r>
            <a:endParaRPr lang="en-US" dirty="0" smtClean="0">
              <a:solidFill>
                <a:srgbClr val="C00000"/>
              </a:solidFill>
              <a:cs typeface="Times New Roman" pitchFamily="-109" charset="0"/>
            </a:endParaRPr>
          </a:p>
          <a:p>
            <a:pPr marL="274320"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Click on “Lake Shore High School”</a:t>
            </a:r>
          </a:p>
          <a:p>
            <a:pPr marL="274320"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Click on “Course Selection”</a:t>
            </a:r>
          </a:p>
          <a:p>
            <a:pPr marL="274320"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Click on “Junior Grade Information”</a:t>
            </a:r>
          </a:p>
          <a:p>
            <a:pPr marL="274320"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Click on </a:t>
            </a:r>
            <a:r>
              <a:rPr lang="en-US" dirty="0" smtClean="0">
                <a:solidFill>
                  <a:srgbClr val="C00000"/>
                </a:solidFill>
                <a:cs typeface="Times New Roman" pitchFamily="-109" charset="0"/>
                <a:hlinkClick r:id="rId3"/>
              </a:rPr>
              <a:t>“Off Campus CTE Application”</a:t>
            </a:r>
            <a:r>
              <a:rPr lang="en-US" dirty="0" smtClean="0">
                <a:solidFill>
                  <a:srgbClr val="C00000"/>
                </a:solidFill>
                <a:cs typeface="Times New Roman" pitchFamily="-109" charset="0"/>
              </a:rPr>
              <a:t> (you must log in with your shorian.com email address or “</a:t>
            </a:r>
            <a:r>
              <a:rPr lang="en-US" dirty="0" smtClean="0">
                <a:solidFill>
                  <a:srgbClr val="C00000"/>
                </a:solidFill>
                <a:cs typeface="Times New Roman" pitchFamily="-109" charset="0"/>
                <a:hlinkClick r:id="rId4" action="ppaction://hlinkfile"/>
              </a:rPr>
              <a:t>On Campus CTE Application</a:t>
            </a:r>
            <a:r>
              <a:rPr lang="en-US" dirty="0" smtClean="0">
                <a:solidFill>
                  <a:srgbClr val="C00000"/>
                </a:solidFill>
                <a:cs typeface="Times New Roman" pitchFamily="-109" charset="0"/>
              </a:rPr>
              <a:t>”</a:t>
            </a:r>
          </a:p>
          <a:p>
            <a:pPr marL="640080" lvl="1" indent="-274320" eaLnBrk="1" fontAlgn="auto" hangingPunct="1">
              <a:spcAft>
                <a:spcPts val="0"/>
              </a:spcAft>
              <a:buClr>
                <a:schemeClr val="tx1"/>
              </a:buClr>
              <a:buFontTx/>
              <a:buChar char="•"/>
              <a:defRPr/>
            </a:pPr>
            <a:r>
              <a:rPr lang="en-US" dirty="0" smtClean="0">
                <a:solidFill>
                  <a:srgbClr val="C00000"/>
                </a:solidFill>
                <a:cs typeface="Times New Roman" pitchFamily="-109" charset="0"/>
              </a:rPr>
              <a:t>“On Campus” CTE Applications have to be signed by the appropriate 	CTE teacher</a:t>
            </a:r>
          </a:p>
          <a:p>
            <a:pPr marL="274320" indent="-274320" eaLnBrk="1" fontAlgn="auto" hangingPunct="1">
              <a:spcAft>
                <a:spcPts val="0"/>
              </a:spcAft>
              <a:buClr>
                <a:schemeClr val="tx1"/>
              </a:buClr>
              <a:buFontTx/>
              <a:buChar char="•"/>
              <a:defRPr/>
            </a:pPr>
            <a:r>
              <a:rPr lang="en-US" b="1" dirty="0" smtClean="0">
                <a:solidFill>
                  <a:srgbClr val="C00000"/>
                </a:solidFill>
                <a:cs typeface="Times New Roman" pitchFamily="-109" charset="0"/>
              </a:rPr>
              <a:t>Complete all the CTE Forms!</a:t>
            </a:r>
          </a:p>
          <a:p>
            <a:pPr marL="742950" lvl="1" indent="-285750" eaLnBrk="1" fontAlgn="auto" hangingPunct="1">
              <a:spcAft>
                <a:spcPts val="0"/>
              </a:spcAft>
              <a:buClr>
                <a:schemeClr val="tx1"/>
              </a:buClr>
              <a:buFontTx/>
              <a:buChar char="•"/>
              <a:defRPr/>
            </a:pPr>
            <a:r>
              <a:rPr lang="en-US" b="1" u="sng" dirty="0" smtClean="0">
                <a:solidFill>
                  <a:srgbClr val="C00000"/>
                </a:solidFill>
                <a:cs typeface="Times New Roman" pitchFamily="-109" charset="0"/>
              </a:rPr>
              <a:t>You must complete a CTE Application for every CTE Class you plan to take!</a:t>
            </a:r>
            <a:endParaRPr lang="en-US" b="1" dirty="0" smtClean="0">
              <a:solidFill>
                <a:srgbClr val="C00000"/>
              </a:solidFill>
              <a:cs typeface="Times New Roman" pitchFamily="-109" charset="0"/>
            </a:endParaRPr>
          </a:p>
          <a:p>
            <a:pPr marL="274320" indent="-274320" eaLnBrk="1" fontAlgn="auto" hangingPunct="1">
              <a:spcAft>
                <a:spcPts val="0"/>
              </a:spcAft>
              <a:buClr>
                <a:schemeClr val="tx1"/>
              </a:buClr>
              <a:buFontTx/>
              <a:buChar char="•"/>
              <a:defRPr/>
            </a:pPr>
            <a:r>
              <a:rPr lang="en-US" b="1" dirty="0" smtClean="0">
                <a:solidFill>
                  <a:srgbClr val="C00000"/>
                </a:solidFill>
                <a:cs typeface="Times New Roman" pitchFamily="-109" charset="0"/>
              </a:rPr>
              <a:t>Bring the completed CTE Forms with you when you register!</a:t>
            </a:r>
          </a:p>
          <a:p>
            <a:pPr marL="274320" indent="-274320" eaLnBrk="1" fontAlgn="auto" hangingPunct="1">
              <a:spcAft>
                <a:spcPts val="0"/>
              </a:spcAft>
              <a:buFont typeface="Wingdings 2"/>
              <a:buChar char=""/>
              <a:defRPr/>
            </a:pPr>
            <a:endParaRPr lang="en-US"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965960"/>
          </a:xfrm>
        </p:spPr>
        <p:txBody>
          <a:bodyPr>
            <a:normAutofit fontScale="90000"/>
          </a:bodyPr>
          <a:lstStyle/>
          <a:p>
            <a:pPr algn="ctr" eaLnBrk="1" fontAlgn="auto" hangingPunct="1">
              <a:spcAft>
                <a:spcPts val="0"/>
              </a:spcAft>
              <a:defRPr/>
            </a:pPr>
            <a:r>
              <a:rPr sz="3300" dirty="0" smtClean="0">
                <a:solidFill>
                  <a:srgbClr val="FF0000"/>
                </a:solidFill>
                <a:effectLst>
                  <a:outerShdw blurRad="38100" dist="38100" dir="2700000" algn="tl">
                    <a:srgbClr val="000000">
                      <a:alpha val="43137"/>
                    </a:srgbClr>
                  </a:outerShdw>
                </a:effectLst>
              </a:rPr>
              <a:t>Choose up to </a:t>
            </a:r>
            <a:r>
              <a:rPr lang="en-US" sz="3300" dirty="0" smtClean="0">
                <a:solidFill>
                  <a:srgbClr val="FF0000"/>
                </a:solidFill>
                <a:effectLst>
                  <a:outerShdw blurRad="38100" dist="38100" dir="2700000" algn="tl">
                    <a:srgbClr val="000000">
                      <a:alpha val="43137"/>
                    </a:srgbClr>
                  </a:outerShdw>
                </a:effectLst>
              </a:rPr>
              <a:t>six</a:t>
            </a:r>
            <a:r>
              <a:rPr sz="3300" dirty="0" smtClean="0">
                <a:solidFill>
                  <a:srgbClr val="FF0000"/>
                </a:solidFill>
                <a:effectLst>
                  <a:outerShdw blurRad="38100" dist="38100" dir="2700000" algn="tl">
                    <a:srgbClr val="000000">
                      <a:alpha val="43137"/>
                    </a:srgbClr>
                  </a:outerShdw>
                </a:effectLst>
              </a:rPr>
              <a:t> (</a:t>
            </a:r>
            <a:r>
              <a:rPr lang="en-US" sz="3300" dirty="0" smtClean="0">
                <a:solidFill>
                  <a:srgbClr val="FF0000"/>
                </a:solidFill>
                <a:effectLst>
                  <a:outerShdw blurRad="38100" dist="38100" dir="2700000" algn="tl">
                    <a:srgbClr val="000000">
                      <a:alpha val="43137"/>
                    </a:srgbClr>
                  </a:outerShdw>
                </a:effectLst>
              </a:rPr>
              <a:t>6</a:t>
            </a:r>
            <a:r>
              <a:rPr sz="3300" dirty="0" smtClean="0">
                <a:solidFill>
                  <a:srgbClr val="FF0000"/>
                </a:solidFill>
                <a:effectLst>
                  <a:outerShdw blurRad="38100" dist="38100" dir="2700000" algn="tl">
                    <a:srgbClr val="000000">
                      <a:alpha val="43137"/>
                    </a:srgbClr>
                  </a:outerShdw>
                </a:effectLst>
              </a:rPr>
              <a:t>) Electives based on what you have not completed in your graduation requirements check box. </a:t>
            </a:r>
            <a:endParaRPr sz="3300" dirty="0">
              <a:solidFill>
                <a:srgbClr val="FF0000"/>
              </a:solidFill>
              <a:effectLst>
                <a:outerShdw blurRad="38100" dist="38100" dir="2700000" algn="tl">
                  <a:srgbClr val="000000">
                    <a:alpha val="43137"/>
                  </a:srgbClr>
                </a:outerShdw>
              </a:effectLst>
            </a:endParaRPr>
          </a:p>
        </p:txBody>
      </p:sp>
      <p:pic>
        <p:nvPicPr>
          <p:cNvPr id="40963" name="Picture 4" descr="Step 115.bmp"/>
          <p:cNvPicPr>
            <a:picLocks noChangeAspect="1"/>
          </p:cNvPicPr>
          <p:nvPr/>
        </p:nvPicPr>
        <p:blipFill>
          <a:blip r:embed="rId2" cstate="print"/>
          <a:srcRect/>
          <a:stretch>
            <a:fillRect/>
          </a:stretch>
        </p:blipFill>
        <p:spPr bwMode="auto">
          <a:xfrm>
            <a:off x="1219200" y="2438400"/>
            <a:ext cx="6229350" cy="3962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89760"/>
          </a:xfrm>
        </p:spPr>
        <p:txBody>
          <a:bodyPr>
            <a:normAutofit fontScale="90000"/>
          </a:bodyPr>
          <a:lstStyle/>
          <a:p>
            <a:pPr algn="ctr">
              <a:defRPr/>
            </a:pPr>
            <a:r>
              <a:rPr sz="3000" dirty="0" smtClean="0">
                <a:solidFill>
                  <a:srgbClr val="FF0000"/>
                </a:solidFill>
                <a:effectLst>
                  <a:outerShdw blurRad="38100" dist="38100" dir="2700000" algn="tl">
                    <a:srgbClr val="000000">
                      <a:alpha val="43137"/>
                    </a:srgbClr>
                  </a:outerShdw>
                </a:effectLst>
              </a:rPr>
              <a:t>After pressing ‘okay’ your Elective classes should be visible on the </a:t>
            </a:r>
            <a:r>
              <a:rPr lang="en-US" sz="3200" dirty="0" smtClean="0">
                <a:solidFill>
                  <a:srgbClr val="FF0000"/>
                </a:solidFill>
              </a:rPr>
              <a:t>main request screen and the red exclamation point (!) should turn into a green check(</a:t>
            </a:r>
            <a:r>
              <a:rPr lang="en-US" sz="3600" dirty="0" smtClean="0">
                <a:solidFill>
                  <a:srgbClr val="FF0000"/>
                </a:solidFill>
                <a:latin typeface="Wingdings 2" pitchFamily="18" charset="2"/>
              </a:rPr>
              <a:t>P</a:t>
            </a:r>
            <a:r>
              <a:rPr lang="en-US" sz="3200" dirty="0" smtClean="0">
                <a:solidFill>
                  <a:srgbClr val="FF0000"/>
                </a:solidFill>
              </a:rPr>
              <a:t>)</a:t>
            </a:r>
            <a:endParaRPr sz="3000" dirty="0">
              <a:solidFill>
                <a:srgbClr val="FF0000"/>
              </a:solidFill>
              <a:effectLst>
                <a:outerShdw blurRad="38100" dist="38100" dir="2700000" algn="tl">
                  <a:srgbClr val="000000">
                    <a:alpha val="43137"/>
                  </a:srgbClr>
                </a:outerShdw>
              </a:effectLst>
            </a:endParaRPr>
          </a:p>
        </p:txBody>
      </p:sp>
      <p:pic>
        <p:nvPicPr>
          <p:cNvPr id="41988" name="Picture 4" descr="Step 12.bmp"/>
          <p:cNvPicPr>
            <a:picLocks noChangeAspect="1"/>
          </p:cNvPicPr>
          <p:nvPr/>
        </p:nvPicPr>
        <p:blipFill>
          <a:blip r:embed="rId2" cstate="print"/>
          <a:srcRect/>
          <a:stretch>
            <a:fillRect/>
          </a:stretch>
        </p:blipFill>
        <p:spPr bwMode="auto">
          <a:xfrm>
            <a:off x="990600" y="2286000"/>
            <a:ext cx="7010400" cy="4227513"/>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5715000" y="2286000"/>
            <a:ext cx="1571625" cy="228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1813560"/>
          </a:xfrm>
        </p:spPr>
        <p:txBody>
          <a:bodyPr>
            <a:noAutofit/>
          </a:bodyPr>
          <a:lstStyle/>
          <a:p>
            <a:pPr algn="ctr" eaLnBrk="1" hangingPunct="1">
              <a:defRPr/>
            </a:pPr>
            <a:r>
              <a:rPr sz="2800" dirty="0" smtClean="0">
                <a:solidFill>
                  <a:srgbClr val="FF0000"/>
                </a:solidFill>
                <a:effectLst>
                  <a:outerShdw blurRad="38100" dist="38100" dir="2700000" algn="tl">
                    <a:srgbClr val="000000">
                      <a:alpha val="43137"/>
                    </a:srgbClr>
                  </a:outerShdw>
                </a:effectLst>
              </a:rPr>
              <a:t>Move to the line titled ‘Alternates’.</a:t>
            </a:r>
            <a:br>
              <a:rPr sz="2800" dirty="0" smtClean="0">
                <a:solidFill>
                  <a:srgbClr val="FF0000"/>
                </a:solidFill>
                <a:effectLst>
                  <a:outerShdw blurRad="38100" dist="38100" dir="2700000" algn="tl">
                    <a:srgbClr val="000000">
                      <a:alpha val="43137"/>
                    </a:srgbClr>
                  </a:outerShdw>
                </a:effectLst>
              </a:rPr>
            </a:br>
            <a:r>
              <a:rPr sz="2800" dirty="0" smtClean="0">
                <a:solidFill>
                  <a:srgbClr val="FF0000"/>
                </a:solidFill>
                <a:effectLst>
                  <a:outerShdw blurRad="38100" dist="38100" dir="2700000" algn="tl">
                    <a:srgbClr val="000000">
                      <a:alpha val="43137"/>
                    </a:srgbClr>
                  </a:outerShdw>
                </a:effectLst>
              </a:rPr>
              <a:t>Select the box with the pencil at the end of the  row to choose your Alternate classes. </a:t>
            </a:r>
            <a:endParaRPr sz="2800" dirty="0">
              <a:solidFill>
                <a:srgbClr val="FF0000"/>
              </a:solidFill>
            </a:endParaRPr>
          </a:p>
        </p:txBody>
      </p:sp>
      <p:pic>
        <p:nvPicPr>
          <p:cNvPr id="43010" name="Content Placeholder 3" descr="Step 16.bmp"/>
          <p:cNvPicPr>
            <a:picLocks noGrp="1" noChangeAspect="1"/>
          </p:cNvPicPr>
          <p:nvPr>
            <p:ph idx="1"/>
          </p:nvPr>
        </p:nvPicPr>
        <p:blipFill>
          <a:blip r:embed="rId2" cstate="print"/>
          <a:stretch>
            <a:fillRect/>
          </a:stretch>
        </p:blipFill>
        <p:spPr>
          <a:xfrm>
            <a:off x="2123115" y="2854658"/>
            <a:ext cx="3907170" cy="2356772"/>
          </a:xfrm>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5029200" y="4724400"/>
            <a:ext cx="838200" cy="838200"/>
          </a:xfrm>
          <a:prstGeom prst="rect">
            <a:avLst/>
          </a:prstGeom>
          <a:noFill/>
          <a:scene3d>
            <a:camera prst="orthographicFront">
              <a:rot lat="0" lon="0" rev="0"/>
            </a:camera>
            <a:lightRig rig="threePt" dir="t"/>
          </a:scene3d>
        </p:spPr>
      </p:pic>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194560"/>
          </a:xfrm>
        </p:spPr>
        <p:txBody>
          <a:bodyPr>
            <a:normAutofit fontScale="90000"/>
          </a:bodyPr>
          <a:lstStyle/>
          <a:p>
            <a:pPr algn="ctr" eaLnBrk="1" hangingPunct="1">
              <a:defRPr/>
            </a:pPr>
            <a:r>
              <a:rPr dirty="0" smtClean="0">
                <a:solidFill>
                  <a:srgbClr val="FF0000"/>
                </a:solidFill>
              </a:rPr>
              <a:t>You may select up to 6 Alternates in case there are conflicts with your originally selected classes</a:t>
            </a:r>
            <a:endParaRPr dirty="0">
              <a:solidFill>
                <a:srgbClr val="FF0000"/>
              </a:solidFill>
            </a:endParaRPr>
          </a:p>
        </p:txBody>
      </p:sp>
      <p:pic>
        <p:nvPicPr>
          <p:cNvPr id="44034" name="Content Placeholder 3" descr="Step 17.bmp"/>
          <p:cNvPicPr>
            <a:picLocks noGrp="1" noChangeAspect="1"/>
          </p:cNvPicPr>
          <p:nvPr>
            <p:ph idx="1"/>
          </p:nvPr>
        </p:nvPicPr>
        <p:blipFill>
          <a:blip r:embed="rId2" cstate="print"/>
          <a:stretch>
            <a:fillRect/>
          </a:stretch>
        </p:blipFill>
        <p:spPr>
          <a:xfrm>
            <a:off x="2114802" y="2858814"/>
            <a:ext cx="3923796" cy="2348459"/>
          </a:xfrm>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3429000" y="3733800"/>
            <a:ext cx="914400" cy="914400"/>
          </a:xfrm>
          <a:prstGeom prst="rect">
            <a:avLst/>
          </a:prstGeom>
          <a:noFill/>
          <a:scene3d>
            <a:camera prst="orthographicFront">
              <a:rot lat="0" lon="10500000" rev="0"/>
            </a:camera>
            <a:lightRig rig="threePt" dir="t"/>
          </a:scene3d>
        </p:spPr>
      </p:pic>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423160"/>
          </a:xfrm>
        </p:spPr>
        <p:txBody>
          <a:bodyPr>
            <a:noAutofit/>
          </a:bodyPr>
          <a:lstStyle/>
          <a:p>
            <a:pPr algn="ctr">
              <a:defRPr/>
            </a:pPr>
            <a:r>
              <a:rPr sz="2800" dirty="0" smtClean="0">
                <a:solidFill>
                  <a:srgbClr val="FF0000"/>
                </a:solidFill>
                <a:effectLst>
                  <a:outerShdw blurRad="38100" dist="38100" dir="2700000" algn="tl">
                    <a:srgbClr val="000000">
                      <a:alpha val="43137"/>
                    </a:srgbClr>
                  </a:outerShdw>
                </a:effectLst>
              </a:rPr>
              <a:t>After pressing ‘okay’ your Alternate classes should be visible on the </a:t>
            </a:r>
            <a:r>
              <a:rPr lang="en-US" sz="2800" dirty="0" smtClean="0">
                <a:solidFill>
                  <a:srgbClr val="FF0000"/>
                </a:solidFill>
              </a:rPr>
              <a:t>main request screen and the red exclamation point (!) should turn into a green check(</a:t>
            </a:r>
            <a:r>
              <a:rPr lang="en-US" sz="3200" dirty="0" smtClean="0">
                <a:solidFill>
                  <a:srgbClr val="FF0000"/>
                </a:solidFill>
                <a:latin typeface="Wingdings 2" pitchFamily="18" charset="2"/>
              </a:rPr>
              <a:t>P</a:t>
            </a:r>
            <a:r>
              <a:rPr lang="en-US" sz="2800" dirty="0" smtClean="0">
                <a:solidFill>
                  <a:srgbClr val="FF0000"/>
                </a:solidFill>
              </a:rPr>
              <a:t>)</a:t>
            </a:r>
            <a:endParaRPr sz="2800" dirty="0">
              <a:solidFill>
                <a:srgbClr val="FF0000"/>
              </a:solidFill>
            </a:endParaRPr>
          </a:p>
        </p:txBody>
      </p:sp>
      <p:pic>
        <p:nvPicPr>
          <p:cNvPr id="45058" name="Content Placeholder 3" descr="Step 18.bmp"/>
          <p:cNvPicPr>
            <a:picLocks noGrp="1" noChangeAspect="1"/>
          </p:cNvPicPr>
          <p:nvPr>
            <p:ph idx="1"/>
          </p:nvPr>
        </p:nvPicPr>
        <p:blipFill>
          <a:blip r:embed="rId2" cstate="print"/>
          <a:stretch>
            <a:fillRect/>
          </a:stretch>
        </p:blipFill>
        <p:spPr>
          <a:xfrm>
            <a:off x="2110645" y="2848423"/>
            <a:ext cx="3932110" cy="2369241"/>
          </a:xfr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152400"/>
            <a:ext cx="7239000" cy="762000"/>
          </a:xfrm>
        </p:spPr>
        <p:txBody>
          <a:bodyPr/>
          <a:lstStyle/>
          <a:p>
            <a:pPr algn="ctr"/>
            <a:r>
              <a:rPr lang="en-US" dirty="0" smtClean="0">
                <a:solidFill>
                  <a:srgbClr val="FF0000"/>
                </a:solidFill>
              </a:rPr>
              <a:t>Career Cruising and EDP</a:t>
            </a:r>
          </a:p>
        </p:txBody>
      </p:sp>
      <p:sp>
        <p:nvSpPr>
          <p:cNvPr id="7171" name="Content Placeholder 2"/>
          <p:cNvSpPr>
            <a:spLocks noGrp="1"/>
          </p:cNvSpPr>
          <p:nvPr>
            <p:ph idx="1"/>
          </p:nvPr>
        </p:nvSpPr>
        <p:spPr>
          <a:xfrm>
            <a:off x="381000" y="1143000"/>
            <a:ext cx="7467600" cy="5257800"/>
          </a:xfrm>
        </p:spPr>
        <p:txBody>
          <a:bodyPr>
            <a:normAutofit lnSpcReduction="10000"/>
          </a:bodyPr>
          <a:lstStyle/>
          <a:p>
            <a:r>
              <a:rPr lang="en-US" sz="3200" b="1" dirty="0" smtClean="0">
                <a:solidFill>
                  <a:srgbClr val="FF0000"/>
                </a:solidFill>
              </a:rPr>
              <a:t>IF YOU DON’T KNOW WHAT TO TAKE FOR CLASSES NEXT YEAR DO YOUR CAREER CRUISING!!!!!!!!!</a:t>
            </a:r>
            <a:endParaRPr lang="en-US" sz="3200" b="1" dirty="0" smtClean="0">
              <a:solidFill>
                <a:srgbClr val="FF0000"/>
              </a:solidFill>
              <a:hlinkClick r:id="rId3"/>
            </a:endParaRPr>
          </a:p>
          <a:p>
            <a:r>
              <a:rPr lang="en-US" sz="3200" b="1" dirty="0" smtClean="0">
                <a:solidFill>
                  <a:srgbClr val="FF0000"/>
                </a:solidFill>
                <a:hlinkClick r:id="rId3"/>
              </a:rPr>
              <a:t>www.careercruising.com</a:t>
            </a:r>
            <a:endParaRPr lang="en-US" sz="3200" b="1" dirty="0" smtClean="0">
              <a:solidFill>
                <a:srgbClr val="FF0000"/>
              </a:solidFill>
            </a:endParaRPr>
          </a:p>
          <a:p>
            <a:r>
              <a:rPr lang="en-US" sz="3200" b="1" dirty="0" smtClean="0">
                <a:solidFill>
                  <a:srgbClr val="FF0000"/>
                </a:solidFill>
              </a:rPr>
              <a:t>Username = LSPS-</a:t>
            </a:r>
            <a:r>
              <a:rPr lang="en-US" sz="3200" b="1" dirty="0" err="1" smtClean="0">
                <a:solidFill>
                  <a:srgbClr val="FF0000"/>
                </a:solidFill>
              </a:rPr>
              <a:t>PowerSchool</a:t>
            </a:r>
            <a:r>
              <a:rPr lang="en-US" sz="3200" b="1" dirty="0" smtClean="0">
                <a:solidFill>
                  <a:srgbClr val="FF0000"/>
                </a:solidFill>
              </a:rPr>
              <a:t> Network ID</a:t>
            </a:r>
          </a:p>
          <a:p>
            <a:pPr lvl="1"/>
            <a:r>
              <a:rPr lang="en-US" sz="3200" b="1" dirty="0" smtClean="0">
                <a:solidFill>
                  <a:srgbClr val="FF0000"/>
                </a:solidFill>
              </a:rPr>
              <a:t>(e.g. – LSPS-</a:t>
            </a:r>
            <a:r>
              <a:rPr lang="en-US" sz="3200" b="1" dirty="0" err="1" smtClean="0">
                <a:solidFill>
                  <a:srgbClr val="FF0000"/>
                </a:solidFill>
              </a:rPr>
              <a:t>johndoe</a:t>
            </a:r>
            <a:r>
              <a:rPr lang="en-US" sz="3200" b="1" dirty="0" smtClean="0">
                <a:solidFill>
                  <a:srgbClr val="FF0000"/>
                </a:solidFill>
              </a:rPr>
              <a:t>)</a:t>
            </a:r>
          </a:p>
          <a:p>
            <a:r>
              <a:rPr lang="en-US" sz="3200" b="1" dirty="0" smtClean="0">
                <a:solidFill>
                  <a:srgbClr val="FF0000"/>
                </a:solidFill>
              </a:rPr>
              <a:t>Password = </a:t>
            </a:r>
            <a:r>
              <a:rPr lang="en-US" sz="3200" b="1" dirty="0" err="1" smtClean="0">
                <a:solidFill>
                  <a:srgbClr val="FF0000"/>
                </a:solidFill>
              </a:rPr>
              <a:t>PowerSchool</a:t>
            </a:r>
            <a:r>
              <a:rPr lang="en-US" sz="3200" b="1" dirty="0" smtClean="0">
                <a:solidFill>
                  <a:srgbClr val="FF0000"/>
                </a:solidFill>
              </a:rPr>
              <a:t> Network Password</a:t>
            </a:r>
          </a:p>
          <a:p>
            <a:pPr lvl="1"/>
            <a:r>
              <a:rPr lang="en-US" sz="3200" b="1" dirty="0" smtClean="0">
                <a:solidFill>
                  <a:srgbClr val="FF0000"/>
                </a:solidFill>
              </a:rPr>
              <a:t>(e.g. – purple58)</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737360"/>
          </a:xfrm>
        </p:spPr>
        <p:txBody>
          <a:bodyPr>
            <a:noAutofit/>
          </a:bodyPr>
          <a:lstStyle/>
          <a:p>
            <a:pPr algn="ctr" eaLnBrk="1" fontAlgn="auto" hangingPunct="1">
              <a:spcAft>
                <a:spcPts val="0"/>
              </a:spcAft>
              <a:defRPr/>
            </a:pPr>
            <a:r>
              <a:rPr sz="2400" dirty="0" smtClean="0">
                <a:solidFill>
                  <a:srgbClr val="FF0000"/>
                </a:solidFill>
                <a:effectLst>
                  <a:outerShdw blurRad="38100" dist="38100" dir="2700000" algn="tl">
                    <a:srgbClr val="000000">
                      <a:alpha val="43137"/>
                    </a:srgbClr>
                  </a:outerShdw>
                </a:effectLst>
              </a:rPr>
              <a:t>Double check your schedule. It must add up to at least 7.5 credit hours in order to have a full schedule! Once everything is complete, press the submit button at the bottom of the screen.</a:t>
            </a:r>
            <a:endParaRPr sz="2400" dirty="0">
              <a:solidFill>
                <a:srgbClr val="FF0000"/>
              </a:solidFill>
              <a:effectLst>
                <a:outerShdw blurRad="38100" dist="38100" dir="2700000" algn="tl">
                  <a:srgbClr val="000000">
                    <a:alpha val="43137"/>
                  </a:srgbClr>
                </a:outerShdw>
              </a:effectLst>
            </a:endParaRPr>
          </a:p>
        </p:txBody>
      </p:sp>
      <p:pic>
        <p:nvPicPr>
          <p:cNvPr id="46083" name="Picture 5" descr="Step 19.bmp"/>
          <p:cNvPicPr>
            <a:picLocks noChangeAspect="1"/>
          </p:cNvPicPr>
          <p:nvPr/>
        </p:nvPicPr>
        <p:blipFill>
          <a:blip r:embed="rId2" cstate="print"/>
          <a:srcRect/>
          <a:stretch>
            <a:fillRect/>
          </a:stretch>
        </p:blipFill>
        <p:spPr bwMode="auto">
          <a:xfrm>
            <a:off x="838200" y="2286000"/>
            <a:ext cx="6553200" cy="3948113"/>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6477000" y="6019800"/>
            <a:ext cx="533400" cy="533400"/>
          </a:xfrm>
          <a:prstGeom prst="rect">
            <a:avLst/>
          </a:prstGeom>
          <a:noFill/>
          <a:scene3d>
            <a:camera prst="orthographicFront">
              <a:rot lat="0" lon="0" rev="0"/>
            </a:camera>
            <a:lightRig rig="threePt" dir="t"/>
          </a:scene3d>
        </p:spPr>
      </p:pic>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Scheduling Time Line</a:t>
            </a:r>
          </a:p>
        </p:txBody>
      </p:sp>
      <p:sp>
        <p:nvSpPr>
          <p:cNvPr id="176131" name="Rectangle 3"/>
          <p:cNvSpPr>
            <a:spLocks noGrp="1" noChangeArrowheads="1"/>
          </p:cNvSpPr>
          <p:nvPr>
            <p:ph idx="1"/>
          </p:nvPr>
        </p:nvSpPr>
        <p:spPr/>
        <p:txBody>
          <a:bodyPr>
            <a:normAutofit/>
          </a:bodyPr>
          <a:lstStyle/>
          <a:p>
            <a:pPr eaLnBrk="1" hangingPunct="1">
              <a:lnSpc>
                <a:spcPct val="90000"/>
              </a:lnSpc>
              <a:buClr>
                <a:srgbClr val="C00000"/>
              </a:buClr>
            </a:pPr>
            <a:r>
              <a:rPr lang="en-US" dirty="0" smtClean="0">
                <a:solidFill>
                  <a:srgbClr val="FF0000"/>
                </a:solidFill>
                <a:latin typeface="Comic Sans MS" pitchFamily="66" charset="0"/>
                <a:ea typeface="ＭＳ Ｐゴシック" pitchFamily="34" charset="-128"/>
              </a:rPr>
              <a:t>Registration sheets must be completed, signed by you and your parent and brought back to school on </a:t>
            </a:r>
            <a:r>
              <a:rPr lang="en-US" b="1" dirty="0" smtClean="0">
                <a:solidFill>
                  <a:srgbClr val="FF0000"/>
                </a:solidFill>
                <a:latin typeface="Comic Sans MS" pitchFamily="66" charset="0"/>
                <a:ea typeface="ＭＳ Ｐゴシック" pitchFamily="34" charset="-128"/>
              </a:rPr>
              <a:t>January 28</a:t>
            </a:r>
            <a:r>
              <a:rPr lang="en-US" b="1" baseline="30000" dirty="0" smtClean="0">
                <a:solidFill>
                  <a:srgbClr val="FF0000"/>
                </a:solidFill>
                <a:latin typeface="Comic Sans MS" pitchFamily="66" charset="0"/>
                <a:ea typeface="ＭＳ Ｐゴシック" pitchFamily="34" charset="-128"/>
              </a:rPr>
              <a:t>th</a:t>
            </a:r>
            <a:r>
              <a:rPr lang="en-US" dirty="0" smtClean="0">
                <a:solidFill>
                  <a:srgbClr val="FF0000"/>
                </a:solidFill>
                <a:latin typeface="Comic Sans MS" pitchFamily="66" charset="0"/>
                <a:ea typeface="ＭＳ Ｐゴシック" pitchFamily="34" charset="-128"/>
              </a:rPr>
              <a:t>.</a:t>
            </a:r>
            <a:endParaRPr lang="en-US" dirty="0" smtClean="0">
              <a:solidFill>
                <a:srgbClr val="FF0000"/>
              </a:solidFill>
              <a:ea typeface="ＭＳ Ｐゴシック" pitchFamily="34" charset="-128"/>
            </a:endParaRPr>
          </a:p>
          <a:p>
            <a:pPr eaLnBrk="1" hangingPunct="1">
              <a:lnSpc>
                <a:spcPct val="90000"/>
              </a:lnSpc>
              <a:buClr>
                <a:srgbClr val="C00000"/>
              </a:buClr>
            </a:pPr>
            <a:r>
              <a:rPr lang="en-US" dirty="0" smtClean="0">
                <a:solidFill>
                  <a:srgbClr val="FF0000"/>
                </a:solidFill>
                <a:latin typeface="Comic Sans MS" pitchFamily="66" charset="0"/>
                <a:ea typeface="ＭＳ Ｐゴシック" pitchFamily="34" charset="-128"/>
              </a:rPr>
              <a:t>From January 28</a:t>
            </a:r>
            <a:r>
              <a:rPr lang="en-US" baseline="30000" dirty="0" smtClean="0">
                <a:solidFill>
                  <a:srgbClr val="FF0000"/>
                </a:solidFill>
                <a:latin typeface="Comic Sans MS" pitchFamily="66" charset="0"/>
                <a:ea typeface="ＭＳ Ｐゴシック" pitchFamily="34" charset="-128"/>
              </a:rPr>
              <a:t>th</a:t>
            </a:r>
            <a:r>
              <a:rPr lang="en-US" dirty="0" smtClean="0">
                <a:solidFill>
                  <a:srgbClr val="FF0000"/>
                </a:solidFill>
                <a:latin typeface="Comic Sans MS" pitchFamily="66" charset="0"/>
                <a:ea typeface="ＭＳ Ｐゴシック" pitchFamily="34" charset="-128"/>
              </a:rPr>
              <a:t> to March 1st, the counselors will begin meeting with you to finalize your course selections for next school year.</a:t>
            </a:r>
            <a:endParaRPr lang="en-US" dirty="0" smtClean="0">
              <a:solidFill>
                <a:srgbClr val="FF0000"/>
              </a:solidFill>
              <a:ea typeface="ＭＳ Ｐゴシック" pitchFamily="34" charset="-128"/>
            </a:endParaRPr>
          </a:p>
          <a:p>
            <a:pPr eaLnBrk="1" hangingPunct="1">
              <a:lnSpc>
                <a:spcPct val="90000"/>
              </a:lnSpc>
              <a:buClr>
                <a:srgbClr val="C00000"/>
              </a:buClr>
              <a:buFontTx/>
              <a:buNone/>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additive="base">
                                        <p:cTn id="13"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Scheduling Time Lin</a:t>
            </a:r>
            <a:r>
              <a:rPr dirty="0" smtClean="0">
                <a:solidFill>
                  <a:srgbClr val="FF0000"/>
                </a:solidFill>
                <a:effectLst>
                  <a:outerShdw blurRad="38100" dist="38100" dir="2700000" algn="tl">
                    <a:srgbClr val="000000"/>
                  </a:outerShdw>
                </a:effectLst>
              </a:rPr>
              <a:t>e</a:t>
            </a:r>
          </a:p>
        </p:txBody>
      </p:sp>
      <p:sp>
        <p:nvSpPr>
          <p:cNvPr id="48131" name="Rectangle 3"/>
          <p:cNvSpPr>
            <a:spLocks noGrp="1" noChangeArrowheads="1"/>
          </p:cNvSpPr>
          <p:nvPr>
            <p:ph sz="half" idx="1"/>
          </p:nvPr>
        </p:nvSpPr>
        <p:spPr/>
        <p:txBody>
          <a:bodyPr>
            <a:normAutofit/>
          </a:bodyPr>
          <a:lstStyle/>
          <a:p>
            <a:pPr marL="0" indent="0" eaLnBrk="1" hangingPunct="1">
              <a:lnSpc>
                <a:spcPct val="90000"/>
              </a:lnSpc>
              <a:buFont typeface="Wingdings 2" pitchFamily="18" charset="2"/>
              <a:buNone/>
            </a:pPr>
            <a:r>
              <a:rPr lang="en-US" sz="1600" b="1" dirty="0" smtClean="0">
                <a:solidFill>
                  <a:srgbClr val="FF0000"/>
                </a:solidFill>
                <a:ea typeface="ＭＳ Ｐゴシック" pitchFamily="34" charset="-128"/>
              </a:rPr>
              <a:t>March-May</a:t>
            </a: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rPr>
              <a:t>Electronic course requests will be tabulated to determine course offerings and staffing for the coming school year.</a:t>
            </a:r>
          </a:p>
          <a:p>
            <a:pPr marL="0" indent="0" eaLnBrk="1" hangingPunct="1">
              <a:lnSpc>
                <a:spcPct val="90000"/>
              </a:lnSpc>
              <a:buFont typeface="Wingdings 2" pitchFamily="18" charset="2"/>
              <a:buNone/>
            </a:pP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b="1" dirty="0" smtClean="0">
                <a:solidFill>
                  <a:srgbClr val="FF0000"/>
                </a:solidFill>
                <a:ea typeface="ＭＳ Ｐゴシック" pitchFamily="34" charset="-128"/>
              </a:rPr>
              <a:t>August</a:t>
            </a: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rPr>
              <a:t>Students will attend a registration day. During this time, students may purchase their yearbooks, have their school pictures taken, and are provided with their locker combination and location for the school year. At this time, students may also be given an updated schedule if staffing or course changes were made during the summer vacation.</a:t>
            </a:r>
          </a:p>
        </p:txBody>
      </p:sp>
      <p:sp>
        <p:nvSpPr>
          <p:cNvPr id="48132" name="Rectangle 4"/>
          <p:cNvSpPr>
            <a:spLocks noGrp="1" noChangeArrowheads="1"/>
          </p:cNvSpPr>
          <p:nvPr>
            <p:ph sz="half" idx="2"/>
          </p:nvPr>
        </p:nvSpPr>
        <p:spPr/>
        <p:txBody>
          <a:bodyPr>
            <a:normAutofit/>
          </a:bodyPr>
          <a:lstStyle/>
          <a:p>
            <a:pPr marL="0" indent="0" algn="ctr" eaLnBrk="1" hangingPunct="1">
              <a:lnSpc>
                <a:spcPct val="90000"/>
              </a:lnSpc>
              <a:buFont typeface="Wingdings 2" pitchFamily="18" charset="2"/>
              <a:buNone/>
            </a:pPr>
            <a:r>
              <a:rPr lang="en-US" sz="2800" b="1" dirty="0" smtClean="0">
                <a:solidFill>
                  <a:srgbClr val="FF0000"/>
                </a:solidFill>
                <a:ea typeface="ＭＳ Ｐゴシック" pitchFamily="34" charset="-128"/>
                <a:cs typeface="Tahoma" pitchFamily="34" charset="0"/>
              </a:rPr>
              <a:t>Schedule Changes</a:t>
            </a:r>
            <a:endParaRPr lang="en-US" sz="28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endParaRPr lang="en-US" sz="15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cs typeface="Tahoma" pitchFamily="34" charset="0"/>
              </a:rPr>
              <a:t>Each year, a new master schedule is created to accommodate students</a:t>
            </a:r>
            <a:r>
              <a:rPr lang="en-US" sz="1600" dirty="0" smtClean="0">
                <a:solidFill>
                  <a:srgbClr val="FF0000"/>
                </a:solidFill>
                <a:latin typeface="Times New Roman" pitchFamily="18" charset="0"/>
                <a:ea typeface="ＭＳ Ｐゴシック" pitchFamily="34" charset="-128"/>
                <a:cs typeface="Tahoma" pitchFamily="34" charset="0"/>
              </a:rPr>
              <a:t>’</a:t>
            </a:r>
            <a:r>
              <a:rPr lang="en-US" sz="1600" dirty="0" smtClean="0">
                <a:solidFill>
                  <a:srgbClr val="FF0000"/>
                </a:solidFill>
                <a:ea typeface="ＭＳ Ｐゴシック" pitchFamily="34" charset="-128"/>
                <a:cs typeface="Tahoma" pitchFamily="34" charset="0"/>
              </a:rPr>
              <a:t> course requests made during registration in February and March. Faculty members are employed, textbooks are purchased, and rooms are assigned on the basis of these requests.</a:t>
            </a:r>
          </a:p>
          <a:p>
            <a:pPr marL="0" indent="0" eaLnBrk="1" hangingPunct="1">
              <a:lnSpc>
                <a:spcPct val="90000"/>
              </a:lnSpc>
              <a:buFont typeface="Wingdings 2" pitchFamily="18" charset="2"/>
              <a:buNone/>
            </a:pPr>
            <a:endParaRPr lang="en-US" sz="16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cs typeface="Tahoma" pitchFamily="34" charset="0"/>
              </a:rPr>
              <a:t>Once the semester has begun, schedule change requests must be made by completing a schedule request change form. These requests will be honored for exceptional circumstances, as space is available.</a:t>
            </a:r>
          </a:p>
          <a:p>
            <a:pPr marL="0" indent="0" eaLnBrk="1" hangingPunct="1">
              <a:lnSpc>
                <a:spcPct val="90000"/>
              </a:lnSpc>
              <a:buFont typeface="Wingdings 2" pitchFamily="18" charset="2"/>
              <a:buNone/>
            </a:pPr>
            <a:endParaRPr lang="en-US" sz="1500" dirty="0" smtClean="0">
              <a:solidFill>
                <a:srgbClr val="C00000"/>
              </a:solidFill>
              <a:ea typeface="ＭＳ Ｐゴシック" pitchFamily="34" charset="-128"/>
              <a:cs typeface="Tahoma" pitchFamily="34" charset="0"/>
            </a:endParaRPr>
          </a:p>
          <a:p>
            <a:pPr marL="0" indent="0" eaLnBrk="1" hangingPunct="1">
              <a:lnSpc>
                <a:spcPct val="90000"/>
              </a:lnSpc>
              <a:buFont typeface="Wingdings 2" pitchFamily="18" charset="2"/>
              <a:buNone/>
            </a:pPr>
            <a:endParaRPr lang="en-US" sz="1500" dirty="0" smtClean="0">
              <a:solidFill>
                <a:srgbClr val="C00000"/>
              </a:solidFill>
              <a:ea typeface="ＭＳ Ｐゴシック" pitchFamily="34" charset="-128"/>
              <a:cs typeface="Tahoma" pitchFamily="34" charset="0"/>
            </a:endParaRP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REMEMBER !!!</a:t>
            </a:r>
          </a:p>
        </p:txBody>
      </p:sp>
      <p:sp>
        <p:nvSpPr>
          <p:cNvPr id="115715" name="Rectangle 3"/>
          <p:cNvSpPr>
            <a:spLocks noGrp="1" noChangeArrowheads="1"/>
          </p:cNvSpPr>
          <p:nvPr>
            <p:ph idx="1"/>
          </p:nvPr>
        </p:nvSpPr>
        <p:spPr/>
        <p:txBody>
          <a:bodyPr/>
          <a:lstStyle/>
          <a:p>
            <a:pPr eaLnBrk="1" hangingPunct="1">
              <a:buClr>
                <a:srgbClr val="C00000"/>
              </a:buClr>
            </a:pPr>
            <a:endParaRPr lang="en-US" dirty="0" smtClean="0">
              <a:solidFill>
                <a:srgbClr val="C00000"/>
              </a:solidFill>
              <a:ea typeface="ＭＳ Ｐゴシック" pitchFamily="34" charset="-128"/>
            </a:endParaRPr>
          </a:p>
          <a:p>
            <a:pPr eaLnBrk="1" hangingPunct="1">
              <a:buClr>
                <a:srgbClr val="C00000"/>
              </a:buClr>
            </a:pPr>
            <a:r>
              <a:rPr lang="en-US" dirty="0" smtClean="0">
                <a:solidFill>
                  <a:srgbClr val="FF0000"/>
                </a:solidFill>
                <a:ea typeface="ＭＳ Ｐゴシック" pitchFamily="34" charset="-128"/>
              </a:rPr>
              <a:t>Take your scheduling document home and discuss your course selections with your parent/guardian</a:t>
            </a:r>
          </a:p>
          <a:p>
            <a:pPr eaLnBrk="1" hangingPunct="1">
              <a:buClr>
                <a:srgbClr val="C00000"/>
              </a:buClr>
            </a:pPr>
            <a:r>
              <a:rPr lang="en-US" dirty="0" smtClean="0">
                <a:solidFill>
                  <a:srgbClr val="FF0000"/>
                </a:solidFill>
                <a:ea typeface="ＭＳ Ｐゴシック" pitchFamily="34" charset="-128"/>
              </a:rPr>
              <a:t>Use your identified career pathway as a guide for selecting your high school courses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500" decel="50000" fill="hold">
                                          <p:stCondLst>
                                            <p:cond delay="0"/>
                                          </p:stCondLst>
                                        </p:cTn>
                                        <p:tgtEl>
                                          <p:spTgt spid="1157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57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5714"/>
                                        </p:tgtEl>
                                        <p:attrNameLst>
                                          <p:attrName>ppt_w</p:attrName>
                                        </p:attrNameLst>
                                      </p:cBhvr>
                                      <p:tavLst>
                                        <p:tav tm="0">
                                          <p:val>
                                            <p:strVal val="#ppt_w*.05"/>
                                          </p:val>
                                        </p:tav>
                                        <p:tav tm="100000">
                                          <p:val>
                                            <p:strVal val="#ppt_w"/>
                                          </p:val>
                                        </p:tav>
                                      </p:tavLst>
                                    </p:anim>
                                    <p:anim calcmode="lin" valueType="num">
                                      <p:cBhvr>
                                        <p:cTn id="10" dur="1000" fill="hold"/>
                                        <p:tgtEl>
                                          <p:spTgt spid="1157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57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57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57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571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 calcmode="lin" valueType="num">
                                      <p:cBhvr>
                                        <p:cTn id="19" dur="500" decel="50000" fill="hold">
                                          <p:stCondLst>
                                            <p:cond delay="0"/>
                                          </p:stCondLst>
                                        </p:cTn>
                                        <p:tgtEl>
                                          <p:spTgt spid="11571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1571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1571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1571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1571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1571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1571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157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15715">
                                            <p:txEl>
                                              <p:pRg st="2" end="2"/>
                                            </p:txEl>
                                          </p:spTgt>
                                        </p:tgtEl>
                                        <p:attrNameLst>
                                          <p:attrName>style.visibility</p:attrName>
                                        </p:attrNameLst>
                                      </p:cBhvr>
                                      <p:to>
                                        <p:strVal val="visible"/>
                                      </p:to>
                                    </p:set>
                                    <p:anim calcmode="lin" valueType="num">
                                      <p:cBhvr>
                                        <p:cTn id="31" dur="500" decel="50000" fill="hold">
                                          <p:stCondLst>
                                            <p:cond delay="0"/>
                                          </p:stCondLst>
                                        </p:cTn>
                                        <p:tgtEl>
                                          <p:spTgt spid="11571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1571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1571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11571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1571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1571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1571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15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defRPr/>
            </a:pPr>
            <a:r>
              <a:rPr u="sng" dirty="0" smtClean="0">
                <a:solidFill>
                  <a:srgbClr val="FF0000"/>
                </a:solidFill>
                <a:effectLst>
                  <a:outerShdw blurRad="38100" dist="38100" dir="2700000" algn="tl">
                    <a:srgbClr val="000000"/>
                  </a:outerShdw>
                </a:effectLst>
              </a:rPr>
              <a:t>VERY IMPORTANT!!</a:t>
            </a:r>
            <a:endParaRPr dirty="0">
              <a:solidFill>
                <a:srgbClr val="FF0000"/>
              </a:solidFill>
            </a:endParaRPr>
          </a:p>
        </p:txBody>
      </p:sp>
      <p:sp>
        <p:nvSpPr>
          <p:cNvPr id="50178" name="Content Placeholder 1"/>
          <p:cNvSpPr>
            <a:spLocks noGrp="1"/>
          </p:cNvSpPr>
          <p:nvPr>
            <p:ph idx="1"/>
          </p:nvPr>
        </p:nvSpPr>
        <p:spPr/>
        <p:txBody>
          <a:bodyPr/>
          <a:lstStyle/>
          <a:p>
            <a:pPr marL="36513" algn="ctr" eaLnBrk="1" hangingPunct="1">
              <a:spcBef>
                <a:spcPct val="0"/>
              </a:spcBef>
              <a:buFont typeface="Wingdings 2" pitchFamily="18" charset="2"/>
              <a:buNone/>
            </a:pPr>
            <a:r>
              <a:rPr lang="en-US" b="1" dirty="0" smtClean="0">
                <a:solidFill>
                  <a:srgbClr val="FF0000"/>
                </a:solidFill>
                <a:ea typeface="ＭＳ Ｐゴシック" pitchFamily="34" charset="-128"/>
              </a:rPr>
              <a:t>Your Course Request Forms are due </a:t>
            </a:r>
          </a:p>
          <a:p>
            <a:pPr marL="36513" algn="ctr" eaLnBrk="1" hangingPunct="1">
              <a:spcBef>
                <a:spcPct val="0"/>
              </a:spcBef>
              <a:buFont typeface="Wingdings 2" pitchFamily="18" charset="2"/>
              <a:buNone/>
            </a:pPr>
            <a:r>
              <a:rPr lang="en-US" b="1" u="sng" dirty="0" smtClean="0">
                <a:solidFill>
                  <a:srgbClr val="FF0000"/>
                </a:solidFill>
                <a:ea typeface="ＭＳ Ｐゴシック" pitchFamily="34" charset="-128"/>
              </a:rPr>
              <a:t>Monday, January 28</a:t>
            </a:r>
            <a:r>
              <a:rPr lang="en-US" b="1" u="sng" baseline="30000" dirty="0" smtClean="0">
                <a:solidFill>
                  <a:srgbClr val="FF0000"/>
                </a:solidFill>
                <a:ea typeface="ＭＳ Ｐゴシック" pitchFamily="34" charset="-128"/>
              </a:rPr>
              <a:t>th</a:t>
            </a:r>
            <a:r>
              <a:rPr lang="en-US" b="1" u="sng" dirty="0" smtClean="0">
                <a:solidFill>
                  <a:srgbClr val="FF0000"/>
                </a:solidFill>
                <a:ea typeface="ＭＳ Ｐゴシック" pitchFamily="34" charset="-128"/>
              </a:rPr>
              <a:t>   </a:t>
            </a:r>
          </a:p>
          <a:p>
            <a:pPr marL="36513" algn="ctr" eaLnBrk="1" hangingPunct="1">
              <a:spcBef>
                <a:spcPct val="0"/>
              </a:spcBef>
              <a:buFont typeface="Wingdings 2" pitchFamily="18" charset="2"/>
              <a:buNone/>
            </a:pPr>
            <a:endParaRPr lang="en-US" b="1" dirty="0" smtClean="0">
              <a:solidFill>
                <a:srgbClr val="FF0000"/>
              </a:solidFill>
              <a:ea typeface="ＭＳ Ｐゴシック" pitchFamily="34" charset="-128"/>
            </a:endParaRPr>
          </a:p>
          <a:p>
            <a:pPr marL="36513" algn="ctr" eaLnBrk="1" hangingPunct="1">
              <a:spcBef>
                <a:spcPct val="0"/>
              </a:spcBef>
              <a:buFont typeface="Wingdings 2" pitchFamily="18" charset="2"/>
              <a:buNone/>
            </a:pPr>
            <a:r>
              <a:rPr lang="en-US" b="1" dirty="0" smtClean="0">
                <a:solidFill>
                  <a:srgbClr val="FF0000"/>
                </a:solidFill>
                <a:ea typeface="ＭＳ Ｐゴシック" pitchFamily="34" charset="-128"/>
              </a:rPr>
              <a:t>If you do not bring your Course Registration Form in signed by a parent, you will not be given priority consideration for your course requests.  </a:t>
            </a: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9416"/>
            <a:ext cx="8077200" cy="4846320"/>
          </a:xfrm>
        </p:spPr>
        <p:txBody>
          <a:bodyPr/>
          <a:lstStyle/>
          <a:p>
            <a:pPr marL="36513" algn="ctr">
              <a:spcBef>
                <a:spcPct val="0"/>
              </a:spcBef>
              <a:buNone/>
              <a:defRPr/>
            </a:pPr>
            <a:r>
              <a:rPr lang="en-US" sz="5000" dirty="0" smtClean="0">
                <a:solidFill>
                  <a:srgbClr val="FF0000"/>
                </a:solidFill>
                <a:effectLst>
                  <a:outerShdw blurRad="38100" dist="38100" dir="2700000" algn="tl">
                    <a:srgbClr val="000000"/>
                  </a:outerShdw>
                </a:effectLst>
              </a:rPr>
              <a:t>Your Course Registration Form  Must Include </a:t>
            </a:r>
            <a:r>
              <a:rPr lang="en-US" sz="5000" u="sng" dirty="0" smtClean="0">
                <a:solidFill>
                  <a:srgbClr val="FF0000"/>
                </a:solidFill>
                <a:effectLst>
                  <a:outerShdw blurRad="38100" dist="38100" dir="2700000" algn="tl">
                    <a:srgbClr val="000000"/>
                  </a:outerShdw>
                </a:effectLst>
              </a:rPr>
              <a:t>Parent/Guardian Signature</a:t>
            </a:r>
            <a:endParaRPr lang="en-US" sz="5000" u="sng" dirty="0" smtClean="0">
              <a:solidFill>
                <a:srgbClr val="FF0000"/>
              </a:solidFill>
            </a:endParaRPr>
          </a:p>
          <a:p>
            <a:pPr marL="36513" algn="ctr" eaLnBrk="1" fontAlgn="auto" hangingPunct="1">
              <a:spcBef>
                <a:spcPct val="0"/>
              </a:spcBef>
              <a:spcAft>
                <a:spcPts val="0"/>
              </a:spcAft>
              <a:buFont typeface="Wingdings 2"/>
              <a:buNone/>
              <a:defRPr/>
            </a:pPr>
            <a:endParaRPr lang="en-US" sz="5000"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423160"/>
          </a:xfrm>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Where are you planning on going to college?</a:t>
            </a:r>
            <a:endParaRPr sz="5000" dirty="0">
              <a:solidFill>
                <a:srgbClr val="FF0000"/>
              </a:solidFill>
              <a:effectLst>
                <a:outerShdw blurRad="38100" dist="38100" dir="2700000" algn="tl">
                  <a:srgbClr val="000000">
                    <a:alpha val="43137"/>
                  </a:srgbClr>
                </a:outerShdw>
              </a:effectLst>
            </a:endParaRPr>
          </a:p>
        </p:txBody>
      </p:sp>
      <p:sp>
        <p:nvSpPr>
          <p:cNvPr id="7170" name="Content Placeholder 1"/>
          <p:cNvSpPr>
            <a:spLocks noGrp="1"/>
          </p:cNvSpPr>
          <p:nvPr>
            <p:ph idx="1"/>
          </p:nvPr>
        </p:nvSpPr>
        <p:spPr>
          <a:xfrm>
            <a:off x="457200" y="2819400"/>
            <a:ext cx="7239000" cy="3636336"/>
          </a:xfrm>
        </p:spPr>
        <p:txBody>
          <a:bodyPr>
            <a:normAutofit fontScale="77500" lnSpcReduction="20000"/>
          </a:bodyPr>
          <a:lstStyle/>
          <a:p>
            <a:r>
              <a:rPr lang="en-US" sz="3200" b="1" dirty="0" smtClean="0">
                <a:solidFill>
                  <a:srgbClr val="FF0000"/>
                </a:solidFill>
              </a:rPr>
              <a:t>To earn a diploma, you’ll need 4 years of English, Math, 3 years of Science, and 2 years of a Foreign Language.</a:t>
            </a:r>
          </a:p>
          <a:p>
            <a:endParaRPr lang="en-US" sz="3200" b="1" dirty="0" smtClean="0">
              <a:solidFill>
                <a:srgbClr val="FF0000"/>
              </a:solidFill>
            </a:endParaRPr>
          </a:p>
          <a:p>
            <a:r>
              <a:rPr lang="en-US" sz="3200" b="1" dirty="0" smtClean="0">
                <a:solidFill>
                  <a:srgbClr val="FF0000"/>
                </a:solidFill>
              </a:rPr>
              <a:t>Colleges </a:t>
            </a:r>
            <a:r>
              <a:rPr lang="en-US" sz="3200" b="1" u="sng" dirty="0" smtClean="0">
                <a:solidFill>
                  <a:srgbClr val="FF0000"/>
                </a:solidFill>
              </a:rPr>
              <a:t>like to see </a:t>
            </a:r>
            <a:r>
              <a:rPr lang="en-US" sz="3200" b="1" dirty="0" smtClean="0">
                <a:solidFill>
                  <a:srgbClr val="FF0000"/>
                </a:solidFill>
              </a:rPr>
              <a:t>applicants that take ADDITIONAL core credits, above and beyond what the state requires.</a:t>
            </a:r>
          </a:p>
          <a:p>
            <a:endParaRPr lang="en-US" sz="3200" b="1" dirty="0" smtClean="0">
              <a:solidFill>
                <a:srgbClr val="FF0000"/>
              </a:solidFill>
            </a:endParaRPr>
          </a:p>
          <a:p>
            <a:pPr>
              <a:buNone/>
            </a:pPr>
            <a:r>
              <a:rPr lang="en-US" sz="3200" b="1" dirty="0" smtClean="0">
                <a:solidFill>
                  <a:srgbClr val="FF0000"/>
                </a:solidFill>
              </a:rPr>
              <a:t>*Keep this in mind when scheduling courses!*</a:t>
            </a:r>
          </a:p>
          <a:p>
            <a:pPr eaLnBrk="1" hangingPunct="1">
              <a:spcBef>
                <a:spcPct val="0"/>
              </a:spcBef>
              <a:buClr>
                <a:srgbClr val="C00000"/>
              </a:buClr>
              <a:buFont typeface="Arial" charset="0"/>
              <a:buChar char="•"/>
            </a:pPr>
            <a:endParaRPr lang="en-US" sz="3000" b="1" dirty="0" smtClean="0">
              <a:solidFill>
                <a:srgbClr val="FF0000"/>
              </a:solidFill>
              <a:ea typeface="ＭＳ Ｐゴシック" pitchFamily="34" charset="-128"/>
            </a:endParaRPr>
          </a:p>
          <a:p>
            <a:pPr eaLnBrk="1" hangingPunct="1">
              <a:spcBef>
                <a:spcPct val="0"/>
              </a:spcBef>
              <a:buClr>
                <a:srgbClr val="C00000"/>
              </a:buClr>
            </a:pPr>
            <a:endParaRPr lang="en-US" sz="3000" dirty="0" smtClean="0">
              <a:solidFill>
                <a:srgbClr val="C00000"/>
              </a:solidFill>
            </a:endParaRPr>
          </a:p>
          <a:p>
            <a:pPr eaLnBrk="1" hangingPunct="1">
              <a:spcBef>
                <a:spcPct val="0"/>
              </a:spcBef>
              <a:buClr>
                <a:srgbClr val="C00000"/>
              </a:buClr>
            </a:pPr>
            <a:endParaRPr lang="en-US" sz="30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algn="ctr" eaLnBrk="1" fontAlgn="auto" hangingPunct="1">
              <a:spcAft>
                <a:spcPts val="0"/>
              </a:spcAft>
              <a:defRPr/>
            </a:pPr>
            <a:r>
              <a:rPr sz="5000" dirty="0" smtClean="0">
                <a:solidFill>
                  <a:srgbClr val="FF0000"/>
                </a:solidFill>
                <a:effectLst>
                  <a:outerShdw blurRad="38100" dist="38100" dir="2700000" algn="tl">
                    <a:srgbClr val="000000"/>
                  </a:outerShdw>
                </a:effectLst>
              </a:rPr>
              <a:t>LSHS AP Courses</a:t>
            </a:r>
          </a:p>
        </p:txBody>
      </p:sp>
      <p:sp>
        <p:nvSpPr>
          <p:cNvPr id="8194" name="Rectangle 3"/>
          <p:cNvSpPr>
            <a:spLocks noGrp="1" noChangeArrowheads="1"/>
          </p:cNvSpPr>
          <p:nvPr>
            <p:ph idx="1"/>
          </p:nvPr>
        </p:nvSpPr>
        <p:spPr>
          <a:noFill/>
          <a:ln>
            <a:noFill/>
          </a:ln>
        </p:spPr>
        <p:txBody>
          <a:bodyPr>
            <a:normAutofit fontScale="92500" lnSpcReduction="20000"/>
          </a:bodyPr>
          <a:lstStyle/>
          <a:p>
            <a:pPr eaLnBrk="1" hangingPunct="1">
              <a:buClr>
                <a:srgbClr val="C00000"/>
              </a:buClr>
            </a:pPr>
            <a:r>
              <a:rPr lang="en-US" sz="2400" b="1" dirty="0" smtClean="0">
                <a:solidFill>
                  <a:srgbClr val="FF0000"/>
                </a:solidFill>
                <a:ea typeface="ＭＳ Ｐゴシック" pitchFamily="34" charset="-128"/>
              </a:rPr>
              <a:t>AP Biology</a:t>
            </a:r>
          </a:p>
          <a:p>
            <a:pPr eaLnBrk="1" hangingPunct="1">
              <a:buClr>
                <a:srgbClr val="C00000"/>
              </a:buClr>
            </a:pPr>
            <a:r>
              <a:rPr lang="en-US" sz="2400" b="1" dirty="0" smtClean="0">
                <a:solidFill>
                  <a:srgbClr val="FF0000"/>
                </a:solidFill>
                <a:ea typeface="ＭＳ Ｐゴシック" pitchFamily="34" charset="-128"/>
              </a:rPr>
              <a:t>AP Calculus</a:t>
            </a:r>
          </a:p>
          <a:p>
            <a:pPr eaLnBrk="1" hangingPunct="1">
              <a:buClr>
                <a:srgbClr val="C00000"/>
              </a:buClr>
            </a:pPr>
            <a:r>
              <a:rPr lang="en-US" sz="2400" b="1" dirty="0" smtClean="0">
                <a:solidFill>
                  <a:srgbClr val="FF0000"/>
                </a:solidFill>
                <a:ea typeface="ＭＳ Ｐゴシック" pitchFamily="34" charset="-128"/>
              </a:rPr>
              <a:t>AP English Language and Composition (11</a:t>
            </a:r>
            <a:r>
              <a:rPr lang="en-US" sz="2400" b="1" baseline="30000" dirty="0" smtClean="0">
                <a:solidFill>
                  <a:srgbClr val="FF0000"/>
                </a:solidFill>
                <a:ea typeface="ＭＳ Ｐゴシック" pitchFamily="34" charset="-128"/>
              </a:rPr>
              <a:t>th</a:t>
            </a:r>
            <a:r>
              <a:rPr lang="en-US" sz="2400" b="1" dirty="0" smtClean="0">
                <a:solidFill>
                  <a:srgbClr val="FF0000"/>
                </a:solidFill>
                <a:ea typeface="ＭＳ Ｐゴシック" pitchFamily="34" charset="-128"/>
              </a:rPr>
              <a:t> or 12</a:t>
            </a:r>
            <a:r>
              <a:rPr lang="en-US" sz="2400" b="1" baseline="30000" dirty="0" smtClean="0">
                <a:solidFill>
                  <a:srgbClr val="FF0000"/>
                </a:solidFill>
                <a:ea typeface="ＭＳ Ｐゴシック" pitchFamily="34" charset="-128"/>
              </a:rPr>
              <a:t>th</a:t>
            </a:r>
            <a:r>
              <a:rPr lang="en-US" sz="2400" b="1" dirty="0" smtClean="0">
                <a:solidFill>
                  <a:srgbClr val="FF0000"/>
                </a:solidFill>
                <a:ea typeface="ＭＳ Ｐゴシック" pitchFamily="34" charset="-128"/>
              </a:rPr>
              <a:t>)</a:t>
            </a:r>
          </a:p>
          <a:p>
            <a:pPr eaLnBrk="1" hangingPunct="1">
              <a:buClr>
                <a:srgbClr val="C00000"/>
              </a:buClr>
            </a:pPr>
            <a:r>
              <a:rPr lang="en-US" sz="2400" b="1" dirty="0" smtClean="0">
                <a:solidFill>
                  <a:srgbClr val="FF0000"/>
                </a:solidFill>
                <a:ea typeface="ＭＳ Ｐゴシック" pitchFamily="34" charset="-128"/>
              </a:rPr>
              <a:t>AP English Literature and Composition (11</a:t>
            </a:r>
            <a:r>
              <a:rPr lang="en-US" sz="2400" b="1" baseline="30000" dirty="0" smtClean="0">
                <a:solidFill>
                  <a:srgbClr val="FF0000"/>
                </a:solidFill>
                <a:ea typeface="ＭＳ Ｐゴシック" pitchFamily="34" charset="-128"/>
              </a:rPr>
              <a:t>th</a:t>
            </a:r>
            <a:r>
              <a:rPr lang="en-US" sz="2400" b="1" dirty="0" smtClean="0">
                <a:solidFill>
                  <a:srgbClr val="FF0000"/>
                </a:solidFill>
                <a:ea typeface="ＭＳ Ｐゴシック" pitchFamily="34" charset="-128"/>
              </a:rPr>
              <a:t> or 12</a:t>
            </a:r>
            <a:r>
              <a:rPr lang="en-US" sz="2400" b="1" baseline="30000" dirty="0" smtClean="0">
                <a:solidFill>
                  <a:srgbClr val="FF0000"/>
                </a:solidFill>
                <a:ea typeface="ＭＳ Ｐゴシック" pitchFamily="34" charset="-128"/>
              </a:rPr>
              <a:t>th</a:t>
            </a:r>
            <a:r>
              <a:rPr lang="en-US" sz="2400" b="1" dirty="0" smtClean="0">
                <a:solidFill>
                  <a:srgbClr val="FF0000"/>
                </a:solidFill>
                <a:ea typeface="ＭＳ Ｐゴシック" pitchFamily="34" charset="-128"/>
              </a:rPr>
              <a:t>) </a:t>
            </a:r>
          </a:p>
          <a:p>
            <a:pPr eaLnBrk="1" hangingPunct="1">
              <a:buClr>
                <a:srgbClr val="C00000"/>
              </a:buClr>
            </a:pPr>
            <a:r>
              <a:rPr lang="en-US" sz="2400" b="1" dirty="0" smtClean="0">
                <a:solidFill>
                  <a:srgbClr val="FF0000"/>
                </a:solidFill>
                <a:ea typeface="ＭＳ Ｐゴシック" pitchFamily="34" charset="-128"/>
              </a:rPr>
              <a:t>AP Government (OFFERING IN ‘19/’20)</a:t>
            </a:r>
          </a:p>
          <a:p>
            <a:pPr eaLnBrk="1" hangingPunct="1">
              <a:buClr>
                <a:srgbClr val="C00000"/>
              </a:buClr>
            </a:pPr>
            <a:r>
              <a:rPr lang="en-US" sz="2400" b="1" dirty="0" smtClean="0">
                <a:solidFill>
                  <a:srgbClr val="FF0000"/>
                </a:solidFill>
                <a:ea typeface="ＭＳ Ｐゴシック" pitchFamily="34" charset="-128"/>
              </a:rPr>
              <a:t>AP Psychology </a:t>
            </a:r>
          </a:p>
          <a:p>
            <a:pPr eaLnBrk="1" hangingPunct="1">
              <a:buClr>
                <a:srgbClr val="C00000"/>
              </a:buClr>
            </a:pPr>
            <a:r>
              <a:rPr lang="en-US" sz="2400" b="1" dirty="0" smtClean="0">
                <a:solidFill>
                  <a:srgbClr val="FF0000"/>
                </a:solidFill>
              </a:rPr>
              <a:t>AP Studio Art </a:t>
            </a:r>
            <a:endParaRPr lang="en-US" sz="2400" b="1" dirty="0" smtClean="0">
              <a:solidFill>
                <a:srgbClr val="FF0000"/>
              </a:solidFill>
              <a:ea typeface="ＭＳ Ｐゴシック" pitchFamily="34" charset="-128"/>
            </a:endParaRPr>
          </a:p>
          <a:p>
            <a:pPr eaLnBrk="1" hangingPunct="1">
              <a:buClr>
                <a:srgbClr val="C00000"/>
              </a:buClr>
            </a:pPr>
            <a:r>
              <a:rPr lang="en-US" sz="2400" b="1" dirty="0" smtClean="0">
                <a:solidFill>
                  <a:srgbClr val="FF0000"/>
                </a:solidFill>
                <a:ea typeface="ＭＳ Ｐゴシック" pitchFamily="34" charset="-128"/>
              </a:rPr>
              <a:t>AP US History</a:t>
            </a:r>
          </a:p>
          <a:p>
            <a:pPr eaLnBrk="1" hangingPunct="1">
              <a:buClr>
                <a:srgbClr val="C00000"/>
              </a:buClr>
            </a:pPr>
            <a:r>
              <a:rPr lang="en-US" sz="2400" b="1" dirty="0" smtClean="0">
                <a:solidFill>
                  <a:srgbClr val="FF0000"/>
                </a:solidFill>
                <a:ea typeface="ＭＳ Ｐゴシック" pitchFamily="34" charset="-128"/>
              </a:rPr>
              <a:t>AP Economics (OFFERING IN ‘20/’21)</a:t>
            </a:r>
          </a:p>
          <a:p>
            <a:pPr eaLnBrk="1" hangingPunct="1">
              <a:buClr>
                <a:srgbClr val="C00000"/>
              </a:buClr>
              <a:buFont typeface="Wingdings 2" pitchFamily="18" charset="2"/>
              <a:buChar char=""/>
            </a:pPr>
            <a:r>
              <a:rPr lang="en-US" sz="2800" b="1" u="sng" dirty="0" smtClean="0">
                <a:solidFill>
                  <a:srgbClr val="FF0000"/>
                </a:solidFill>
                <a:ea typeface="ＭＳ Ｐゴシック" pitchFamily="34" charset="-128"/>
              </a:rPr>
              <a:t>Once a student has signed up and has been scheduled into any AP or CTE courses, they will be expected to remain in those courses for the entire school year</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508760"/>
          </a:xfrm>
        </p:spPr>
        <p:txBody>
          <a:bodyPr>
            <a:normAutofit fontScale="90000"/>
          </a:bodyPr>
          <a:lstStyle/>
          <a:p>
            <a:pPr algn="ctr"/>
            <a:r>
              <a:rPr lang="en-US" dirty="0" smtClean="0">
                <a:solidFill>
                  <a:srgbClr val="FF0000"/>
                </a:solidFill>
              </a:rPr>
              <a:t>AP English Literature </a:t>
            </a:r>
            <a:br>
              <a:rPr lang="en-US" dirty="0" smtClean="0">
                <a:solidFill>
                  <a:srgbClr val="FF0000"/>
                </a:solidFill>
              </a:rPr>
            </a:br>
            <a:r>
              <a:rPr lang="en-US" dirty="0" smtClean="0">
                <a:solidFill>
                  <a:srgbClr val="FF0000"/>
                </a:solidFill>
              </a:rPr>
              <a:t>vs. </a:t>
            </a:r>
            <a:br>
              <a:rPr lang="en-US" dirty="0" smtClean="0">
                <a:solidFill>
                  <a:srgbClr val="FF0000"/>
                </a:solidFill>
              </a:rPr>
            </a:br>
            <a:r>
              <a:rPr lang="en-US" dirty="0" smtClean="0">
                <a:solidFill>
                  <a:srgbClr val="FF0000"/>
                </a:solidFill>
              </a:rPr>
              <a:t>AP English Language</a:t>
            </a:r>
            <a:endParaRPr lang="en-US" dirty="0">
              <a:solidFill>
                <a:srgbClr val="FF0000"/>
              </a:solidFill>
            </a:endParaRPr>
          </a:p>
        </p:txBody>
      </p:sp>
      <p:sp>
        <p:nvSpPr>
          <p:cNvPr id="6" name="Text Placeholder 5"/>
          <p:cNvSpPr>
            <a:spLocks noGrp="1"/>
          </p:cNvSpPr>
          <p:nvPr>
            <p:ph type="body" idx="1"/>
          </p:nvPr>
        </p:nvSpPr>
        <p:spPr/>
        <p:txBody>
          <a:bodyPr/>
          <a:lstStyle/>
          <a:p>
            <a:r>
              <a:rPr lang="en-US" dirty="0" smtClean="0">
                <a:solidFill>
                  <a:srgbClr val="FF0000"/>
                </a:solidFill>
              </a:rPr>
              <a:t>AP English Literature</a:t>
            </a:r>
            <a:endParaRPr lang="en-US" dirty="0">
              <a:solidFill>
                <a:srgbClr val="FF0000"/>
              </a:solidFill>
            </a:endParaRPr>
          </a:p>
        </p:txBody>
      </p:sp>
      <p:sp>
        <p:nvSpPr>
          <p:cNvPr id="8" name="Text Placeholder 7"/>
          <p:cNvSpPr>
            <a:spLocks noGrp="1"/>
          </p:cNvSpPr>
          <p:nvPr>
            <p:ph type="body" sz="half" idx="3"/>
          </p:nvPr>
        </p:nvSpPr>
        <p:spPr/>
        <p:txBody>
          <a:bodyPr/>
          <a:lstStyle/>
          <a:p>
            <a:r>
              <a:rPr lang="en-US" dirty="0" smtClean="0">
                <a:solidFill>
                  <a:srgbClr val="FF0000"/>
                </a:solidFill>
              </a:rPr>
              <a:t>AP English Language</a:t>
            </a:r>
            <a:endParaRPr lang="en-US" dirty="0">
              <a:solidFill>
                <a:srgbClr val="FF0000"/>
              </a:solidFill>
            </a:endParaRPr>
          </a:p>
        </p:txBody>
      </p:sp>
      <p:sp>
        <p:nvSpPr>
          <p:cNvPr id="7" name="Content Placeholder 6"/>
          <p:cNvSpPr>
            <a:spLocks noGrp="1"/>
          </p:cNvSpPr>
          <p:nvPr>
            <p:ph sz="quarter" idx="2"/>
          </p:nvPr>
        </p:nvSpPr>
        <p:spPr>
          <a:xfrm>
            <a:off x="457200" y="2133600"/>
            <a:ext cx="3520440" cy="3693040"/>
          </a:xfrm>
        </p:spPr>
        <p:txBody>
          <a:bodyPr/>
          <a:lstStyle/>
          <a:p>
            <a:r>
              <a:rPr lang="en-US" dirty="0" smtClean="0">
                <a:solidFill>
                  <a:srgbClr val="FF0000"/>
                </a:solidFill>
              </a:rPr>
              <a:t>Fiction (short stories, poetry, novels, drama)</a:t>
            </a:r>
          </a:p>
          <a:p>
            <a:r>
              <a:rPr lang="en-US" dirty="0" smtClean="0">
                <a:solidFill>
                  <a:srgbClr val="FF0000"/>
                </a:solidFill>
              </a:rPr>
              <a:t>Analytical, expository, and creative writing</a:t>
            </a:r>
          </a:p>
          <a:p>
            <a:r>
              <a:rPr lang="en-US" dirty="0" smtClean="0">
                <a:solidFill>
                  <a:srgbClr val="FF0000"/>
                </a:solidFill>
              </a:rPr>
              <a:t>Analyzing for emotional effect</a:t>
            </a:r>
            <a:endParaRPr lang="en-US" dirty="0">
              <a:solidFill>
                <a:srgbClr val="FF0000"/>
              </a:solidFill>
            </a:endParaRPr>
          </a:p>
        </p:txBody>
      </p:sp>
      <p:sp>
        <p:nvSpPr>
          <p:cNvPr id="9" name="Content Placeholder 8"/>
          <p:cNvSpPr>
            <a:spLocks noGrp="1"/>
          </p:cNvSpPr>
          <p:nvPr>
            <p:ph sz="quarter" idx="4"/>
          </p:nvPr>
        </p:nvSpPr>
        <p:spPr>
          <a:xfrm>
            <a:off x="4178808" y="2133600"/>
            <a:ext cx="3520440" cy="3693040"/>
          </a:xfrm>
        </p:spPr>
        <p:txBody>
          <a:bodyPr>
            <a:normAutofit fontScale="92500"/>
          </a:bodyPr>
          <a:lstStyle/>
          <a:p>
            <a:r>
              <a:rPr lang="en-US" b="1" dirty="0" smtClean="0">
                <a:solidFill>
                  <a:srgbClr val="FF0000"/>
                </a:solidFill>
              </a:rPr>
              <a:t>Non-fiction (journalism, memoirs, essays, satire, media)</a:t>
            </a:r>
          </a:p>
          <a:p>
            <a:r>
              <a:rPr lang="en-US" b="1" dirty="0" smtClean="0">
                <a:solidFill>
                  <a:srgbClr val="FF0000"/>
                </a:solidFill>
              </a:rPr>
              <a:t>Analytical, expository, and persuasive writing</a:t>
            </a:r>
          </a:p>
          <a:p>
            <a:r>
              <a:rPr lang="en-US" b="1" dirty="0" smtClean="0">
                <a:solidFill>
                  <a:srgbClr val="FF0000"/>
                </a:solidFill>
              </a:rPr>
              <a:t>Analyzing for argumentative effect</a:t>
            </a:r>
          </a:p>
          <a:p>
            <a:r>
              <a:rPr lang="en-US" b="1" u="sng" dirty="0" smtClean="0">
                <a:solidFill>
                  <a:srgbClr val="FF0000"/>
                </a:solidFill>
              </a:rPr>
              <a:t>Direct/absolute alignment with our new SAT exam</a:t>
            </a:r>
            <a:endParaRPr lang="en-US" b="1" u="sng"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defRPr/>
            </a:pPr>
            <a:r>
              <a:rPr sz="5400" dirty="0" smtClean="0">
                <a:solidFill>
                  <a:srgbClr val="FF0000"/>
                </a:solidFill>
              </a:rPr>
              <a:t>Science Classes</a:t>
            </a:r>
            <a:endParaRPr sz="5400" dirty="0">
              <a:solidFill>
                <a:srgbClr val="FF0000"/>
              </a:solidFill>
            </a:endParaRPr>
          </a:p>
        </p:txBody>
      </p:sp>
      <p:sp>
        <p:nvSpPr>
          <p:cNvPr id="25602" name="Content Placeholder 1"/>
          <p:cNvSpPr>
            <a:spLocks noGrp="1"/>
          </p:cNvSpPr>
          <p:nvPr>
            <p:ph idx="1"/>
          </p:nvPr>
        </p:nvSpPr>
        <p:spPr>
          <a:xfrm>
            <a:off x="457200" y="1609416"/>
            <a:ext cx="7391400" cy="4846320"/>
          </a:xfrm>
        </p:spPr>
        <p:txBody>
          <a:bodyPr>
            <a:normAutofit lnSpcReduction="10000"/>
          </a:bodyPr>
          <a:lstStyle/>
          <a:p>
            <a:r>
              <a:rPr lang="en-US" sz="1600" b="1" dirty="0" smtClean="0">
                <a:solidFill>
                  <a:srgbClr val="FF0000"/>
                </a:solidFill>
              </a:rPr>
              <a:t>Advanced Chemistry</a:t>
            </a:r>
          </a:p>
          <a:p>
            <a:r>
              <a:rPr lang="en-US" sz="1600" b="1" dirty="0" smtClean="0">
                <a:solidFill>
                  <a:srgbClr val="FF0000"/>
                </a:solidFill>
              </a:rPr>
              <a:t>Anatomy/Physiology </a:t>
            </a:r>
          </a:p>
          <a:p>
            <a:r>
              <a:rPr lang="en-US" sz="1600" b="1" dirty="0" smtClean="0">
                <a:solidFill>
                  <a:srgbClr val="FF0000"/>
                </a:solidFill>
              </a:rPr>
              <a:t>AP Biology</a:t>
            </a:r>
          </a:p>
          <a:p>
            <a:r>
              <a:rPr lang="en-US" sz="1600" b="1" dirty="0" smtClean="0">
                <a:solidFill>
                  <a:srgbClr val="FF0000"/>
                </a:solidFill>
              </a:rPr>
              <a:t>Astronomy</a:t>
            </a:r>
          </a:p>
          <a:p>
            <a:r>
              <a:rPr lang="en-US" sz="1600" b="1" dirty="0" smtClean="0">
                <a:solidFill>
                  <a:srgbClr val="FF0000"/>
                </a:solidFill>
              </a:rPr>
              <a:t>Backyard Ecosystems</a:t>
            </a:r>
          </a:p>
          <a:p>
            <a:r>
              <a:rPr lang="en-US" sz="1600" b="1" dirty="0" smtClean="0">
                <a:solidFill>
                  <a:srgbClr val="FF0000"/>
                </a:solidFill>
              </a:rPr>
              <a:t>Biology I</a:t>
            </a:r>
          </a:p>
          <a:p>
            <a:r>
              <a:rPr lang="en-US" sz="1600" b="1" dirty="0" smtClean="0">
                <a:solidFill>
                  <a:srgbClr val="FF0000"/>
                </a:solidFill>
              </a:rPr>
              <a:t>Chemistry</a:t>
            </a:r>
          </a:p>
          <a:p>
            <a:r>
              <a:rPr lang="en-US" sz="1600" b="1" dirty="0" smtClean="0">
                <a:solidFill>
                  <a:srgbClr val="FF0000"/>
                </a:solidFill>
              </a:rPr>
              <a:t>Earth Science</a:t>
            </a:r>
          </a:p>
          <a:p>
            <a:r>
              <a:rPr lang="en-US" sz="1600" b="1" dirty="0" smtClean="0">
                <a:solidFill>
                  <a:srgbClr val="FF0000"/>
                </a:solidFill>
              </a:rPr>
              <a:t>Environmental Science</a:t>
            </a:r>
          </a:p>
          <a:p>
            <a:r>
              <a:rPr lang="en-US" sz="1600" b="1" dirty="0" smtClean="0">
                <a:solidFill>
                  <a:srgbClr val="FF0000"/>
                </a:solidFill>
              </a:rPr>
              <a:t>Forensic Science</a:t>
            </a:r>
          </a:p>
          <a:p>
            <a:r>
              <a:rPr lang="en-US" sz="1600" b="1" dirty="0" smtClean="0">
                <a:solidFill>
                  <a:srgbClr val="FF0000"/>
                </a:solidFill>
              </a:rPr>
              <a:t>Geology</a:t>
            </a:r>
          </a:p>
          <a:p>
            <a:r>
              <a:rPr lang="en-US" sz="1600" b="1" dirty="0" smtClean="0">
                <a:solidFill>
                  <a:srgbClr val="FF0000"/>
                </a:solidFill>
              </a:rPr>
              <a:t>Health Science I / II (Formerly known as Medical Careers I / II</a:t>
            </a:r>
            <a:r>
              <a:rPr lang="en-US" sz="1600" b="1" dirty="0" smtClean="0">
                <a:solidFill>
                  <a:srgbClr val="FF0000"/>
                </a:solidFill>
              </a:rPr>
              <a:t>)</a:t>
            </a:r>
          </a:p>
          <a:p>
            <a:pPr>
              <a:buNone/>
            </a:pPr>
            <a:r>
              <a:rPr lang="en-US" sz="1600" b="1" dirty="0" smtClean="0">
                <a:solidFill>
                  <a:srgbClr val="FF0000"/>
                </a:solidFill>
                <a:ea typeface="ＭＳ Ｐゴシック" pitchFamily="34" charset="-128"/>
              </a:rPr>
              <a:t>     (</a:t>
            </a:r>
            <a:r>
              <a:rPr lang="en-US" sz="1600" b="1" dirty="0" smtClean="0">
                <a:solidFill>
                  <a:srgbClr val="FF0000"/>
                </a:solidFill>
                <a:ea typeface="ＭＳ Ｐゴシック" pitchFamily="34" charset="-128"/>
              </a:rPr>
              <a:t>Must complete full year for credit)</a:t>
            </a:r>
            <a:endParaRPr lang="en-US" sz="1600" b="1" dirty="0" smtClean="0">
              <a:solidFill>
                <a:srgbClr val="FF0000"/>
              </a:solidFill>
            </a:endParaRPr>
          </a:p>
          <a:p>
            <a:r>
              <a:rPr lang="en-US" sz="1600" b="1" dirty="0" smtClean="0">
                <a:solidFill>
                  <a:srgbClr val="FF0000"/>
                </a:solidFill>
              </a:rPr>
              <a:t>Oceans and Atmosphere</a:t>
            </a:r>
          </a:p>
          <a:p>
            <a:r>
              <a:rPr lang="en-US" sz="1600" b="1" dirty="0" smtClean="0">
                <a:solidFill>
                  <a:srgbClr val="FF0000"/>
                </a:solidFill>
              </a:rPr>
              <a:t>Physics</a:t>
            </a:r>
          </a:p>
          <a:p>
            <a:r>
              <a:rPr lang="en-US" sz="1600" b="1" dirty="0" smtClean="0">
                <a:solidFill>
                  <a:srgbClr val="FF0000"/>
                </a:solidFill>
              </a:rPr>
              <a:t>Zoology</a:t>
            </a:r>
          </a:p>
          <a:p>
            <a:endParaRPr lang="en-US" sz="4000" dirty="0" smtClean="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How to sign up for </a:t>
            </a:r>
            <a:r>
              <a:rPr lang="en-US" sz="5000" dirty="0" smtClean="0">
                <a:solidFill>
                  <a:srgbClr val="FF0000"/>
                </a:solidFill>
                <a:effectLst>
                  <a:outerShdw blurRad="38100" dist="38100" dir="2700000" algn="tl">
                    <a:srgbClr val="000000">
                      <a:alpha val="43137"/>
                    </a:srgbClr>
                  </a:outerShdw>
                </a:effectLst>
              </a:rPr>
              <a:t/>
            </a:r>
            <a:br>
              <a:rPr lang="en-US" sz="5000" dirty="0" smtClean="0">
                <a:solidFill>
                  <a:srgbClr val="FF0000"/>
                </a:solidFill>
                <a:effectLst>
                  <a:outerShdw blurRad="38100" dist="38100" dir="2700000" algn="tl">
                    <a:srgbClr val="000000">
                      <a:alpha val="43137"/>
                    </a:srgbClr>
                  </a:outerShdw>
                </a:effectLst>
              </a:rPr>
            </a:br>
            <a:r>
              <a:rPr sz="5000" dirty="0" smtClean="0">
                <a:solidFill>
                  <a:srgbClr val="FF0000"/>
                </a:solidFill>
                <a:effectLst>
                  <a:outerShdw blurRad="38100" dist="38100" dir="2700000" algn="tl">
                    <a:srgbClr val="000000">
                      <a:alpha val="43137"/>
                    </a:srgbClr>
                  </a:outerShdw>
                </a:effectLst>
              </a:rPr>
              <a:t>AP classes</a:t>
            </a:r>
            <a:endParaRPr sz="5000" dirty="0">
              <a:solidFill>
                <a:srgbClr val="FF0000"/>
              </a:solidFill>
              <a:effectLst>
                <a:outerShdw blurRad="38100" dist="38100" dir="2700000" algn="tl">
                  <a:srgbClr val="000000">
                    <a:alpha val="43137"/>
                  </a:srgbClr>
                </a:outerShdw>
              </a:effectLst>
            </a:endParaRPr>
          </a:p>
        </p:txBody>
      </p:sp>
      <p:sp>
        <p:nvSpPr>
          <p:cNvPr id="9218" name="Content Placeholder 1"/>
          <p:cNvSpPr>
            <a:spLocks noGrp="1"/>
          </p:cNvSpPr>
          <p:nvPr>
            <p:ph idx="1"/>
          </p:nvPr>
        </p:nvSpPr>
        <p:spPr/>
        <p:txBody>
          <a:bodyPr>
            <a:normAutofit fontScale="92500" lnSpcReduction="10000"/>
          </a:bodyPr>
          <a:lstStyle/>
          <a:p>
            <a:pPr eaLnBrk="1" hangingPunct="1">
              <a:spcBef>
                <a:spcPct val="0"/>
              </a:spcBef>
              <a:buClr>
                <a:srgbClr val="C00000"/>
              </a:buClr>
              <a:buFont typeface="Wingdings 2" pitchFamily="18" charset="2"/>
              <a:buNone/>
            </a:pPr>
            <a:r>
              <a:rPr lang="en-US" sz="2500" b="1" dirty="0" smtClean="0">
                <a:solidFill>
                  <a:srgbClr val="FF0000"/>
                </a:solidFill>
              </a:rPr>
              <a:t>*  Students who sign up for a AP class will not be allowed to alter their request to select an alternative elective. </a:t>
            </a:r>
          </a:p>
          <a:p>
            <a:pPr eaLnBrk="1" hangingPunct="1">
              <a:spcBef>
                <a:spcPct val="0"/>
              </a:spcBef>
              <a:buClr>
                <a:srgbClr val="C00000"/>
              </a:buClr>
              <a:buFont typeface="Wingdings 2" pitchFamily="18" charset="2"/>
              <a:buNone/>
            </a:pPr>
            <a:r>
              <a:rPr lang="en-US" sz="2500" b="1" dirty="0" smtClean="0">
                <a:solidFill>
                  <a:srgbClr val="FF0000"/>
                </a:solidFill>
              </a:rPr>
              <a:t>In order to enroll in a AP course you must:</a:t>
            </a:r>
          </a:p>
          <a:p>
            <a:pPr lvl="1">
              <a:spcBef>
                <a:spcPct val="0"/>
              </a:spcBef>
              <a:buClr>
                <a:srgbClr val="C00000"/>
              </a:buClr>
            </a:pPr>
            <a:r>
              <a:rPr lang="en-US" sz="2300" b="1" dirty="0" smtClean="0">
                <a:solidFill>
                  <a:srgbClr val="FF0000"/>
                </a:solidFill>
              </a:rPr>
              <a:t>Go to: </a:t>
            </a:r>
            <a:r>
              <a:rPr lang="en-US" sz="2300" b="1" dirty="0" smtClean="0">
                <a:solidFill>
                  <a:srgbClr val="FF0000"/>
                </a:solidFill>
                <a:hlinkClick r:id="rId2"/>
              </a:rPr>
              <a:t>http://lakeshoreschools.org/</a:t>
            </a:r>
            <a:endParaRPr lang="en-US" sz="2300" b="1" dirty="0" smtClean="0">
              <a:solidFill>
                <a:srgbClr val="FF0000"/>
              </a:solidFill>
            </a:endParaRPr>
          </a:p>
          <a:p>
            <a:pPr lvl="1" eaLnBrk="1" hangingPunct="1">
              <a:spcBef>
                <a:spcPct val="0"/>
              </a:spcBef>
              <a:buClr>
                <a:srgbClr val="C00000"/>
              </a:buClr>
            </a:pPr>
            <a:r>
              <a:rPr lang="en-US" sz="2500" b="1" dirty="0" smtClean="0">
                <a:solidFill>
                  <a:srgbClr val="FF0000"/>
                </a:solidFill>
              </a:rPr>
              <a:t>Click on “Lake Shore High School”</a:t>
            </a:r>
          </a:p>
          <a:p>
            <a:pPr lvl="1" eaLnBrk="1" hangingPunct="1">
              <a:spcBef>
                <a:spcPct val="0"/>
              </a:spcBef>
              <a:buClr>
                <a:srgbClr val="C00000"/>
              </a:buClr>
            </a:pPr>
            <a:r>
              <a:rPr lang="en-US" sz="2500" b="1" dirty="0" smtClean="0">
                <a:solidFill>
                  <a:srgbClr val="FF0000"/>
                </a:solidFill>
              </a:rPr>
              <a:t>Click on “Course Selection”</a:t>
            </a:r>
          </a:p>
          <a:p>
            <a:pPr lvl="1" eaLnBrk="1" hangingPunct="1">
              <a:spcBef>
                <a:spcPct val="0"/>
              </a:spcBef>
              <a:buClr>
                <a:srgbClr val="C00000"/>
              </a:buClr>
            </a:pPr>
            <a:r>
              <a:rPr lang="en-US" sz="2500" b="1" dirty="0" smtClean="0">
                <a:solidFill>
                  <a:srgbClr val="FF0000"/>
                </a:solidFill>
              </a:rPr>
              <a:t>Click on “Junior Grade Information”</a:t>
            </a:r>
          </a:p>
          <a:p>
            <a:pPr lvl="1" eaLnBrk="1" hangingPunct="1">
              <a:spcBef>
                <a:spcPct val="0"/>
              </a:spcBef>
              <a:buClr>
                <a:srgbClr val="C00000"/>
              </a:buClr>
            </a:pPr>
            <a:r>
              <a:rPr lang="en-US" sz="2500" b="1" dirty="0" smtClean="0">
                <a:solidFill>
                  <a:srgbClr val="FF0000"/>
                </a:solidFill>
              </a:rPr>
              <a:t>Click on “</a:t>
            </a:r>
            <a:r>
              <a:rPr lang="en-US" sz="2500" b="1" dirty="0" smtClean="0">
                <a:solidFill>
                  <a:srgbClr val="FF0000"/>
                </a:solidFill>
                <a:hlinkClick r:id="rId3" action="ppaction://hlinkfile"/>
              </a:rPr>
              <a:t>AP Informed Decision Sheet</a:t>
            </a:r>
            <a:r>
              <a:rPr lang="en-US" sz="2500" b="1" dirty="0" smtClean="0">
                <a:solidFill>
                  <a:srgbClr val="FF0000"/>
                </a:solidFill>
              </a:rPr>
              <a:t>” and print it out</a:t>
            </a:r>
          </a:p>
          <a:p>
            <a:pPr lvl="1" eaLnBrk="1" hangingPunct="1">
              <a:spcBef>
                <a:spcPct val="0"/>
              </a:spcBef>
              <a:buClr>
                <a:srgbClr val="C00000"/>
              </a:buClr>
            </a:pPr>
            <a:r>
              <a:rPr lang="en-US" sz="2500" b="1" dirty="0" smtClean="0">
                <a:solidFill>
                  <a:srgbClr val="FF0000"/>
                </a:solidFill>
              </a:rPr>
              <a:t>Complete the AP Form</a:t>
            </a:r>
          </a:p>
          <a:p>
            <a:pPr lvl="1" eaLnBrk="1" hangingPunct="1">
              <a:spcBef>
                <a:spcPct val="0"/>
              </a:spcBef>
              <a:buClr>
                <a:srgbClr val="C00000"/>
              </a:buClr>
            </a:pPr>
            <a:r>
              <a:rPr lang="en-US" sz="2500" b="1" dirty="0" smtClean="0">
                <a:solidFill>
                  <a:srgbClr val="FF0000"/>
                </a:solidFill>
              </a:rPr>
              <a:t>You must complete an AP Application for every AP Class you plan to take!</a:t>
            </a:r>
          </a:p>
          <a:p>
            <a:pPr lvl="1" eaLnBrk="1" hangingPunct="1">
              <a:spcBef>
                <a:spcPct val="0"/>
              </a:spcBef>
              <a:buClr>
                <a:srgbClr val="C00000"/>
              </a:buClr>
            </a:pPr>
            <a:r>
              <a:rPr lang="en-US" sz="2500" b="1" dirty="0" smtClean="0">
                <a:solidFill>
                  <a:srgbClr val="FF0000"/>
                </a:solidFill>
              </a:rPr>
              <a:t>Bring the completed AP Application with you when you register!</a:t>
            </a:r>
          </a:p>
          <a:p>
            <a:pPr eaLnBrk="1" hangingPunct="1">
              <a:spcBef>
                <a:spcPct val="0"/>
              </a:spcBef>
              <a:buClr>
                <a:srgbClr val="C00000"/>
              </a:buClr>
            </a:pPr>
            <a:endParaRPr lang="en-US" sz="25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Dual Enrollment</a:t>
            </a:r>
          </a:p>
        </p:txBody>
      </p:sp>
      <p:sp>
        <p:nvSpPr>
          <p:cNvPr id="10242" name="Rectangle 3"/>
          <p:cNvSpPr>
            <a:spLocks noGrp="1" noChangeArrowheads="1"/>
          </p:cNvSpPr>
          <p:nvPr>
            <p:ph idx="1"/>
          </p:nvPr>
        </p:nvSpPr>
        <p:spPr/>
        <p:txBody>
          <a:bodyPr/>
          <a:lstStyle/>
          <a:p>
            <a:pPr eaLnBrk="1" hangingPunct="1">
              <a:lnSpc>
                <a:spcPct val="90000"/>
              </a:lnSpc>
              <a:buClr>
                <a:srgbClr val="C00000"/>
              </a:buClr>
            </a:pPr>
            <a:r>
              <a:rPr lang="en-US" b="1" dirty="0" smtClean="0">
                <a:solidFill>
                  <a:srgbClr val="FF0000"/>
                </a:solidFill>
                <a:ea typeface="ＭＳ Ｐゴシック" pitchFamily="34" charset="-128"/>
              </a:rPr>
              <a:t>Students are allowed to attend colleges or universities in addition to Lake Shore High School.</a:t>
            </a:r>
          </a:p>
          <a:p>
            <a:pPr eaLnBrk="1" hangingPunct="1">
              <a:lnSpc>
                <a:spcPct val="90000"/>
              </a:lnSpc>
              <a:buClr>
                <a:srgbClr val="C00000"/>
              </a:buClr>
            </a:pPr>
            <a:r>
              <a:rPr lang="en-US" b="1" dirty="0" smtClean="0">
                <a:solidFill>
                  <a:srgbClr val="FF0000"/>
                </a:solidFill>
                <a:ea typeface="ＭＳ Ｐゴシック" pitchFamily="34" charset="-128"/>
              </a:rPr>
              <a:t>Students can receive college credit and/or Lake Shore credit.</a:t>
            </a:r>
          </a:p>
          <a:p>
            <a:pPr eaLnBrk="1" hangingPunct="1">
              <a:lnSpc>
                <a:spcPct val="90000"/>
              </a:lnSpc>
              <a:buClr>
                <a:srgbClr val="C00000"/>
              </a:buClr>
            </a:pPr>
            <a:r>
              <a:rPr lang="en-US" b="1" dirty="0" smtClean="0">
                <a:solidFill>
                  <a:srgbClr val="FF0000"/>
                </a:solidFill>
                <a:ea typeface="ＭＳ Ｐゴシック" pitchFamily="34" charset="-128"/>
              </a:rPr>
              <a:t>Students may take four dual enrollment courses per year.</a:t>
            </a:r>
          </a:p>
          <a:p>
            <a:pPr eaLnBrk="1" hangingPunct="1">
              <a:lnSpc>
                <a:spcPct val="90000"/>
              </a:lnSpc>
              <a:buClr>
                <a:srgbClr val="C00000"/>
              </a:buClr>
            </a:pPr>
            <a:r>
              <a:rPr lang="en-US" b="1" dirty="0" smtClean="0">
                <a:solidFill>
                  <a:srgbClr val="FF0000"/>
                </a:solidFill>
                <a:ea typeface="ＭＳ Ｐゴシック" pitchFamily="34" charset="-128"/>
              </a:rPr>
              <a:t>The parameters for this program are based on your PSAT, PLAN, ACT, SAT, and MSTEP scores</a:t>
            </a:r>
          </a:p>
          <a:p>
            <a:pPr>
              <a:lnSpc>
                <a:spcPct val="90000"/>
              </a:lnSpc>
              <a:buClr>
                <a:srgbClr val="C00000"/>
              </a:buClr>
            </a:pPr>
            <a:r>
              <a:rPr lang="en-US" b="1" dirty="0" smtClean="0">
                <a:solidFill>
                  <a:srgbClr val="FF0000"/>
                </a:solidFill>
                <a:ea typeface="ＭＳ Ｐゴシック" pitchFamily="34" charset="-128"/>
              </a:rPr>
              <a:t>Lake Shore Schools covers up to $520.07 per course.  </a:t>
            </a:r>
          </a:p>
          <a:p>
            <a:pPr eaLnBrk="1" hangingPunct="1">
              <a:lnSpc>
                <a:spcPct val="90000"/>
              </a:lnSpc>
              <a:buClr>
                <a:srgbClr val="C00000"/>
              </a:buClr>
              <a:buNone/>
            </a:pPr>
            <a:endParaRPr lang="en-US" dirty="0" smtClean="0">
              <a:solidFill>
                <a:srgbClr val="C00000"/>
              </a:solidFill>
              <a:ea typeface="ＭＳ Ｐゴシック" pitchFamily="34" charset="-128"/>
            </a:endParaRPr>
          </a:p>
          <a:p>
            <a:pPr eaLnBrk="1" hangingPunct="1">
              <a:lnSpc>
                <a:spcPct val="90000"/>
              </a:lnSpc>
              <a:buClr>
                <a:srgbClr val="C00000"/>
              </a:buClr>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4205</TotalTime>
  <Words>1584</Words>
  <Application>Microsoft Office PowerPoint</Application>
  <PresentationFormat>On-screen Show (4:3)</PresentationFormat>
  <Paragraphs>201</Paragraphs>
  <Slides>35</Slides>
  <Notes>12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Lake Shore High School</vt:lpstr>
      <vt:lpstr>Slide 2</vt:lpstr>
      <vt:lpstr>Career Cruising and EDP</vt:lpstr>
      <vt:lpstr>Where are you planning on going to college?</vt:lpstr>
      <vt:lpstr>LSHS AP Courses</vt:lpstr>
      <vt:lpstr>AP English Literature  vs.  AP English Language</vt:lpstr>
      <vt:lpstr>Science Classes</vt:lpstr>
      <vt:lpstr>How to sign up for  AP classes</vt:lpstr>
      <vt:lpstr>Dual Enrollment</vt:lpstr>
      <vt:lpstr>Early College of Macomb</vt:lpstr>
      <vt:lpstr>Classes that require applications</vt:lpstr>
      <vt:lpstr>Course Book</vt:lpstr>
      <vt:lpstr>             How Do You Fill Out Your  Registration Form?</vt:lpstr>
      <vt:lpstr>Junior Scheduling Form</vt:lpstr>
      <vt:lpstr>Getting Started…</vt:lpstr>
      <vt:lpstr>Select  ‘Class Registration’  from left side of the screen</vt:lpstr>
      <vt:lpstr>   Review the selected courses for English, Math, Science, and Social Studies. They have been selected for you based on your requirements. Make Changes where appropriate</vt:lpstr>
      <vt:lpstr>Move to the line titled ‘Electives’ Select the box with the pencil at the end of the  row to choose your Elective classes. </vt:lpstr>
      <vt:lpstr>Important tests</vt:lpstr>
      <vt:lpstr>Must take sat prep class!</vt:lpstr>
      <vt:lpstr>CTE Courses</vt:lpstr>
      <vt:lpstr>CTE courses offered at Lake Shore High School</vt:lpstr>
      <vt:lpstr>CTE courses offered off campus</vt:lpstr>
      <vt:lpstr>Career and Technical Education Classes Cont…</vt:lpstr>
      <vt:lpstr>Choose up to six (6) Electives based on what you have not completed in your graduation requirements check box. </vt:lpstr>
      <vt:lpstr>After pressing ‘okay’ your Elective classes should be visible on the main request screen and the red exclamation point (!) should turn into a green check(P)</vt:lpstr>
      <vt:lpstr>Move to the line titled ‘Alternates’. Select the box with the pencil at the end of the  row to choose your Alternate classes. </vt:lpstr>
      <vt:lpstr>You may select up to 6 Alternates in case there are conflicts with your originally selected classes</vt:lpstr>
      <vt:lpstr>After pressing ‘okay’ your Alternate classes should be visible on the main request screen and the red exclamation point (!) should turn into a green check(P)</vt:lpstr>
      <vt:lpstr>Double check your schedule. It must add up to at least 7.5 credit hours in order to have a full schedule! Once everything is complete, press the submit button at the bottom of the screen.</vt:lpstr>
      <vt:lpstr>Scheduling Time Line</vt:lpstr>
      <vt:lpstr>Scheduling Time Line</vt:lpstr>
      <vt:lpstr>REMEMBER !!!</vt:lpstr>
      <vt:lpstr>VERY IMPORTANT!!</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Lake Shore Public Schools</dc:creator>
  <cp:lastModifiedBy>jweiss</cp:lastModifiedBy>
  <cp:revision>388</cp:revision>
  <cp:lastPrinted>1601-01-01T00:00:00Z</cp:lastPrinted>
  <dcterms:created xsi:type="dcterms:W3CDTF">2007-02-20T20:35:21Z</dcterms:created>
  <dcterms:modified xsi:type="dcterms:W3CDTF">2019-01-29T20:43:48Z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TC010900161033</vt:lpwstr>
  </property>
</Properties>
</file>